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53"/>
  </p:notesMasterIdLst>
  <p:handoutMasterIdLst>
    <p:handoutMasterId r:id="rId254"/>
  </p:handoutMasterIdLst>
  <p:sldIdLst>
    <p:sldId id="256" r:id="rId6"/>
    <p:sldId id="330" r:id="rId7"/>
    <p:sldId id="257" r:id="rId8"/>
    <p:sldId id="329" r:id="rId9"/>
    <p:sldId id="333" r:id="rId10"/>
    <p:sldId id="331" r:id="rId11"/>
    <p:sldId id="332" r:id="rId12"/>
    <p:sldId id="258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259" r:id="rId36"/>
    <p:sldId id="357" r:id="rId37"/>
    <p:sldId id="358" r:id="rId38"/>
    <p:sldId id="556" r:id="rId39"/>
    <p:sldId id="260" r:id="rId40"/>
    <p:sldId id="360" r:id="rId41"/>
    <p:sldId id="368" r:id="rId42"/>
    <p:sldId id="359" r:id="rId43"/>
    <p:sldId id="261" r:id="rId44"/>
    <p:sldId id="364" r:id="rId45"/>
    <p:sldId id="365" r:id="rId46"/>
    <p:sldId id="363" r:id="rId47"/>
    <p:sldId id="366" r:id="rId48"/>
    <p:sldId id="367" r:id="rId49"/>
    <p:sldId id="369" r:id="rId50"/>
    <p:sldId id="370" r:id="rId51"/>
    <p:sldId id="372" r:id="rId52"/>
    <p:sldId id="373" r:id="rId53"/>
    <p:sldId id="374" r:id="rId54"/>
    <p:sldId id="375" r:id="rId55"/>
    <p:sldId id="262" r:id="rId56"/>
    <p:sldId id="376" r:id="rId57"/>
    <p:sldId id="287" r:id="rId58"/>
    <p:sldId id="288" r:id="rId59"/>
    <p:sldId id="289" r:id="rId60"/>
    <p:sldId id="377" r:id="rId61"/>
    <p:sldId id="290" r:id="rId62"/>
    <p:sldId id="291" r:id="rId63"/>
    <p:sldId id="293" r:id="rId64"/>
    <p:sldId id="294" r:id="rId65"/>
    <p:sldId id="378" r:id="rId66"/>
    <p:sldId id="379" r:id="rId67"/>
    <p:sldId id="380" r:id="rId68"/>
    <p:sldId id="381" r:id="rId69"/>
    <p:sldId id="383" r:id="rId70"/>
    <p:sldId id="384" r:id="rId71"/>
    <p:sldId id="295" r:id="rId72"/>
    <p:sldId id="296" r:id="rId73"/>
    <p:sldId id="297" r:id="rId74"/>
    <p:sldId id="382" r:id="rId75"/>
    <p:sldId id="385" r:id="rId76"/>
    <p:sldId id="386" r:id="rId77"/>
    <p:sldId id="387" r:id="rId78"/>
    <p:sldId id="388" r:id="rId79"/>
    <p:sldId id="389" r:id="rId80"/>
    <p:sldId id="390" r:id="rId81"/>
    <p:sldId id="391" r:id="rId82"/>
    <p:sldId id="392" r:id="rId83"/>
    <p:sldId id="298" r:id="rId84"/>
    <p:sldId id="555" r:id="rId85"/>
    <p:sldId id="299" r:id="rId86"/>
    <p:sldId id="393" r:id="rId87"/>
    <p:sldId id="394" r:id="rId88"/>
    <p:sldId id="395" r:id="rId89"/>
    <p:sldId id="396" r:id="rId90"/>
    <p:sldId id="397" r:id="rId91"/>
    <p:sldId id="398" r:id="rId92"/>
    <p:sldId id="399" r:id="rId93"/>
    <p:sldId id="400" r:id="rId94"/>
    <p:sldId id="401" r:id="rId95"/>
    <p:sldId id="402" r:id="rId96"/>
    <p:sldId id="403" r:id="rId97"/>
    <p:sldId id="404" r:id="rId98"/>
    <p:sldId id="406" r:id="rId99"/>
    <p:sldId id="407" r:id="rId100"/>
    <p:sldId id="408" r:id="rId101"/>
    <p:sldId id="409" r:id="rId102"/>
    <p:sldId id="411" r:id="rId103"/>
    <p:sldId id="410" r:id="rId104"/>
    <p:sldId id="412" r:id="rId105"/>
    <p:sldId id="414" r:id="rId106"/>
    <p:sldId id="415" r:id="rId107"/>
    <p:sldId id="416" r:id="rId108"/>
    <p:sldId id="417" r:id="rId109"/>
    <p:sldId id="418" r:id="rId110"/>
    <p:sldId id="419" r:id="rId111"/>
    <p:sldId id="422" r:id="rId112"/>
    <p:sldId id="420" r:id="rId113"/>
    <p:sldId id="426" r:id="rId114"/>
    <p:sldId id="425" r:id="rId115"/>
    <p:sldId id="428" r:id="rId116"/>
    <p:sldId id="429" r:id="rId117"/>
    <p:sldId id="421" r:id="rId118"/>
    <p:sldId id="303" r:id="rId119"/>
    <p:sldId id="304" r:id="rId120"/>
    <p:sldId id="307" r:id="rId121"/>
    <p:sldId id="305" r:id="rId122"/>
    <p:sldId id="306" r:id="rId123"/>
    <p:sldId id="430" r:id="rId124"/>
    <p:sldId id="308" r:id="rId125"/>
    <p:sldId id="309" r:id="rId126"/>
    <p:sldId id="310" r:id="rId127"/>
    <p:sldId id="311" r:id="rId128"/>
    <p:sldId id="312" r:id="rId129"/>
    <p:sldId id="313" r:id="rId130"/>
    <p:sldId id="314" r:id="rId131"/>
    <p:sldId id="315" r:id="rId132"/>
    <p:sldId id="431" r:id="rId133"/>
    <p:sldId id="432" r:id="rId134"/>
    <p:sldId id="434" r:id="rId135"/>
    <p:sldId id="435" r:id="rId136"/>
    <p:sldId id="319" r:id="rId137"/>
    <p:sldId id="436" r:id="rId138"/>
    <p:sldId id="320" r:id="rId139"/>
    <p:sldId id="437" r:id="rId140"/>
    <p:sldId id="438" r:id="rId141"/>
    <p:sldId id="322" r:id="rId142"/>
    <p:sldId id="323" r:id="rId143"/>
    <p:sldId id="439" r:id="rId144"/>
    <p:sldId id="440" r:id="rId145"/>
    <p:sldId id="441" r:id="rId146"/>
    <p:sldId id="442" r:id="rId147"/>
    <p:sldId id="443" r:id="rId148"/>
    <p:sldId id="444" r:id="rId149"/>
    <p:sldId id="448" r:id="rId150"/>
    <p:sldId id="445" r:id="rId151"/>
    <p:sldId id="446" r:id="rId152"/>
    <p:sldId id="447" r:id="rId153"/>
    <p:sldId id="450" r:id="rId154"/>
    <p:sldId id="451" r:id="rId155"/>
    <p:sldId id="452" r:id="rId156"/>
    <p:sldId id="324" r:id="rId157"/>
    <p:sldId id="453" r:id="rId158"/>
    <p:sldId id="454" r:id="rId159"/>
    <p:sldId id="325" r:id="rId160"/>
    <p:sldId id="326" r:id="rId161"/>
    <p:sldId id="455" r:id="rId162"/>
    <p:sldId id="456" r:id="rId163"/>
    <p:sldId id="457" r:id="rId164"/>
    <p:sldId id="458" r:id="rId165"/>
    <p:sldId id="459" r:id="rId166"/>
    <p:sldId id="460" r:id="rId167"/>
    <p:sldId id="461" r:id="rId168"/>
    <p:sldId id="462" r:id="rId169"/>
    <p:sldId id="463" r:id="rId170"/>
    <p:sldId id="464" r:id="rId171"/>
    <p:sldId id="328" r:id="rId172"/>
    <p:sldId id="465" r:id="rId173"/>
    <p:sldId id="466" r:id="rId174"/>
    <p:sldId id="467" r:id="rId175"/>
    <p:sldId id="468" r:id="rId176"/>
    <p:sldId id="470" r:id="rId177"/>
    <p:sldId id="471" r:id="rId178"/>
    <p:sldId id="472" r:id="rId179"/>
    <p:sldId id="473" r:id="rId180"/>
    <p:sldId id="474" r:id="rId181"/>
    <p:sldId id="475" r:id="rId182"/>
    <p:sldId id="477" r:id="rId183"/>
    <p:sldId id="478" r:id="rId184"/>
    <p:sldId id="479" r:id="rId185"/>
    <p:sldId id="480" r:id="rId186"/>
    <p:sldId id="481" r:id="rId187"/>
    <p:sldId id="482" r:id="rId188"/>
    <p:sldId id="483" r:id="rId189"/>
    <p:sldId id="484" r:id="rId190"/>
    <p:sldId id="485" r:id="rId191"/>
    <p:sldId id="486" r:id="rId192"/>
    <p:sldId id="487" r:id="rId193"/>
    <p:sldId id="488" r:id="rId194"/>
    <p:sldId id="489" r:id="rId195"/>
    <p:sldId id="491" r:id="rId196"/>
    <p:sldId id="490" r:id="rId197"/>
    <p:sldId id="493" r:id="rId198"/>
    <p:sldId id="495" r:id="rId199"/>
    <p:sldId id="494" r:id="rId200"/>
    <p:sldId id="496" r:id="rId201"/>
    <p:sldId id="497" r:id="rId202"/>
    <p:sldId id="500" r:id="rId203"/>
    <p:sldId id="501" r:id="rId204"/>
    <p:sldId id="502" r:id="rId205"/>
    <p:sldId id="503" r:id="rId206"/>
    <p:sldId id="505" r:id="rId207"/>
    <p:sldId id="506" r:id="rId208"/>
    <p:sldId id="507" r:id="rId209"/>
    <p:sldId id="508" r:id="rId210"/>
    <p:sldId id="509" r:id="rId211"/>
    <p:sldId id="510" r:id="rId212"/>
    <p:sldId id="511" r:id="rId213"/>
    <p:sldId id="512" r:id="rId214"/>
    <p:sldId id="513" r:id="rId215"/>
    <p:sldId id="514" r:id="rId216"/>
    <p:sldId id="515" r:id="rId217"/>
    <p:sldId id="516" r:id="rId218"/>
    <p:sldId id="518" r:id="rId219"/>
    <p:sldId id="519" r:id="rId220"/>
    <p:sldId id="520" r:id="rId221"/>
    <p:sldId id="521" r:id="rId222"/>
    <p:sldId id="523" r:id="rId223"/>
    <p:sldId id="524" r:id="rId224"/>
    <p:sldId id="526" r:id="rId225"/>
    <p:sldId id="525" r:id="rId226"/>
    <p:sldId id="527" r:id="rId227"/>
    <p:sldId id="528" r:id="rId228"/>
    <p:sldId id="529" r:id="rId229"/>
    <p:sldId id="532" r:id="rId230"/>
    <p:sldId id="533" r:id="rId231"/>
    <p:sldId id="534" r:id="rId232"/>
    <p:sldId id="535" r:id="rId233"/>
    <p:sldId id="536" r:id="rId234"/>
    <p:sldId id="537" r:id="rId235"/>
    <p:sldId id="538" r:id="rId236"/>
    <p:sldId id="539" r:id="rId237"/>
    <p:sldId id="540" r:id="rId238"/>
    <p:sldId id="542" r:id="rId239"/>
    <p:sldId id="541" r:id="rId240"/>
    <p:sldId id="543" r:id="rId241"/>
    <p:sldId id="544" r:id="rId242"/>
    <p:sldId id="545" r:id="rId243"/>
    <p:sldId id="553" r:id="rId244"/>
    <p:sldId id="546" r:id="rId245"/>
    <p:sldId id="547" r:id="rId246"/>
    <p:sldId id="548" r:id="rId247"/>
    <p:sldId id="549" r:id="rId248"/>
    <p:sldId id="550" r:id="rId249"/>
    <p:sldId id="551" r:id="rId250"/>
    <p:sldId id="552" r:id="rId251"/>
    <p:sldId id="554" r:id="rId25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977F9D45-667D-2C43-803D-16D2B0F01917}">
          <p14:sldIdLst>
            <p14:sldId id="256"/>
            <p14:sldId id="330"/>
          </p14:sldIdLst>
        </p14:section>
        <p14:section name="Intros &amp; Objectives" id="{54FC2BF0-15DE-A946-A2BF-DC0ACEB2C9DB}">
          <p14:sldIdLst>
            <p14:sldId id="257"/>
            <p14:sldId id="329"/>
            <p14:sldId id="333"/>
            <p14:sldId id="331"/>
            <p14:sldId id="332"/>
            <p14:sldId id="258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4"/>
            <p14:sldId id="345"/>
            <p14:sldId id="346"/>
          </p14:sldIdLst>
        </p14:section>
        <p14:section name="Overview of Chef" id="{82EE5EAE-A76C-2441-A613-ADF6843ECBCF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Resources" id="{54C70F14-6D45-D241-BEF1-C7E42485777E}">
          <p14:sldIdLst>
            <p14:sldId id="259"/>
            <p14:sldId id="357"/>
            <p14:sldId id="358"/>
            <p14:sldId id="556"/>
            <p14:sldId id="260"/>
            <p14:sldId id="360"/>
            <p14:sldId id="368"/>
            <p14:sldId id="359"/>
            <p14:sldId id="261"/>
            <p14:sldId id="364"/>
            <p14:sldId id="365"/>
            <p14:sldId id="363"/>
            <p14:sldId id="366"/>
            <p14:sldId id="367"/>
            <p14:sldId id="369"/>
          </p14:sldIdLst>
        </p14:section>
        <p14:section name="Recipes" id="{F4F2CC9A-5BC4-3D48-8BCB-5DEBA251BCFF}">
          <p14:sldIdLst>
            <p14:sldId id="370"/>
            <p14:sldId id="372"/>
            <p14:sldId id="373"/>
            <p14:sldId id="374"/>
            <p14:sldId id="375"/>
            <p14:sldId id="262"/>
            <p14:sldId id="376"/>
            <p14:sldId id="287"/>
            <p14:sldId id="288"/>
            <p14:sldId id="289"/>
            <p14:sldId id="377"/>
            <p14:sldId id="290"/>
            <p14:sldId id="291"/>
            <p14:sldId id="293"/>
            <p14:sldId id="294"/>
            <p14:sldId id="378"/>
            <p14:sldId id="379"/>
            <p14:sldId id="380"/>
            <p14:sldId id="381"/>
            <p14:sldId id="383"/>
            <p14:sldId id="384"/>
            <p14:sldId id="295"/>
            <p14:sldId id="296"/>
            <p14:sldId id="297"/>
            <p14:sldId id="382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298"/>
            <p14:sldId id="555"/>
            <p14:sldId id="299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</p14:sldIdLst>
        </p14:section>
        <p14:section name="Cookbooks" id="{8C6D32A5-DECD-334C-B191-97E31CB8E353}">
          <p14:sldIdLst>
            <p14:sldId id="401"/>
            <p14:sldId id="402"/>
            <p14:sldId id="403"/>
            <p14:sldId id="404"/>
            <p14:sldId id="406"/>
            <p14:sldId id="407"/>
            <p14:sldId id="408"/>
            <p14:sldId id="409"/>
            <p14:sldId id="411"/>
            <p14:sldId id="410"/>
            <p14:sldId id="412"/>
            <p14:sldId id="414"/>
            <p14:sldId id="415"/>
            <p14:sldId id="416"/>
            <p14:sldId id="417"/>
            <p14:sldId id="418"/>
            <p14:sldId id="419"/>
            <p14:sldId id="422"/>
            <p14:sldId id="420"/>
            <p14:sldId id="426"/>
            <p14:sldId id="425"/>
            <p14:sldId id="428"/>
            <p14:sldId id="429"/>
            <p14:sldId id="421"/>
            <p14:sldId id="303"/>
            <p14:sldId id="304"/>
            <p14:sldId id="307"/>
            <p14:sldId id="305"/>
            <p14:sldId id="306"/>
            <p14:sldId id="430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431"/>
            <p14:sldId id="432"/>
            <p14:sldId id="434"/>
            <p14:sldId id="435"/>
            <p14:sldId id="319"/>
            <p14:sldId id="436"/>
            <p14:sldId id="320"/>
            <p14:sldId id="437"/>
            <p14:sldId id="438"/>
            <p14:sldId id="322"/>
            <p14:sldId id="323"/>
          </p14:sldIdLst>
        </p14:section>
        <p14:section name="Ensuring Desired State" id="{57AC8643-5C04-1A4E-866B-786A893E5692}">
          <p14:sldIdLst>
            <p14:sldId id="439"/>
            <p14:sldId id="440"/>
            <p14:sldId id="441"/>
            <p14:sldId id="442"/>
            <p14:sldId id="443"/>
            <p14:sldId id="444"/>
            <p14:sldId id="448"/>
            <p14:sldId id="445"/>
            <p14:sldId id="446"/>
            <p14:sldId id="447"/>
            <p14:sldId id="450"/>
            <p14:sldId id="451"/>
            <p14:sldId id="452"/>
          </p14:sldIdLst>
        </p14:section>
        <p14:section name="State - the node object" id="{B6DB85AF-7A42-D142-ACC9-CE035B0BA928}">
          <p14:sldIdLst>
            <p14:sldId id="324"/>
            <p14:sldId id="453"/>
            <p14:sldId id="454"/>
            <p14:sldId id="325"/>
            <p14:sldId id="326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328"/>
            <p14:sldId id="465"/>
            <p14:sldId id="466"/>
            <p14:sldId id="467"/>
            <p14:sldId id="468"/>
            <p14:sldId id="470"/>
            <p14:sldId id="471"/>
            <p14:sldId id="472"/>
            <p14:sldId id="473"/>
            <p14:sldId id="474"/>
            <p14:sldId id="475"/>
          </p14:sldIdLst>
        </p14:section>
        <p14:section name="Faster Feedback" id="{4F15D5FA-41FB-054C-AE93-3FED28106B78}">
          <p14:sldIdLst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1"/>
            <p14:sldId id="490"/>
            <p14:sldId id="493"/>
            <p14:sldId id="495"/>
            <p14:sldId id="494"/>
            <p14:sldId id="496"/>
            <p14:sldId id="497"/>
            <p14:sldId id="500"/>
            <p14:sldId id="501"/>
            <p14:sldId id="502"/>
            <p14:sldId id="503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8"/>
            <p14:sldId id="519"/>
            <p14:sldId id="520"/>
            <p14:sldId id="521"/>
            <p14:sldId id="523"/>
            <p14:sldId id="524"/>
            <p14:sldId id="526"/>
            <p14:sldId id="525"/>
            <p14:sldId id="527"/>
            <p14:sldId id="528"/>
            <p14:sldId id="529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</p14:sldIdLst>
        </p14:section>
        <p14:section name="Wrap Up" id="{295AE03A-61CF-3B4C-BEF3-9E4DEF7E8F4A}">
          <p14:sldIdLst>
            <p14:sldId id="540"/>
            <p14:sldId id="542"/>
            <p14:sldId id="541"/>
            <p14:sldId id="543"/>
            <p14:sldId id="544"/>
            <p14:sldId id="545"/>
            <p14:sldId id="553"/>
            <p14:sldId id="546"/>
            <p14:sldId id="547"/>
            <p14:sldId id="548"/>
            <p14:sldId id="549"/>
            <p14:sldId id="550"/>
            <p14:sldId id="551"/>
            <p14:sldId id="552"/>
            <p14:sldId id="554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9" autoAdjust="0"/>
    <p:restoredTop sz="85997" autoAdjust="0"/>
  </p:normalViewPr>
  <p:slideViewPr>
    <p:cSldViewPr snapToGrid="0">
      <p:cViewPr>
        <p:scale>
          <a:sx n="80" d="100"/>
          <a:sy n="80" d="100"/>
        </p:scale>
        <p:origin x="824" y="1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0"/>
    </p:cViewPr>
  </p:sorterViewPr>
  <p:notesViewPr>
    <p:cSldViewPr snapToGrid="0" showGuides="1">
      <p:cViewPr varScale="1">
        <p:scale>
          <a:sx n="82" d="100"/>
          <a:sy n="82" d="100"/>
        </p:scale>
        <p:origin x="-372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notesMaster" Target="notesMasters/notesMaster1.xml"/><Relationship Id="rId254" Type="http://schemas.openxmlformats.org/officeDocument/2006/relationships/handoutMaster" Target="handoutMasters/handoutMaster1.xml"/><Relationship Id="rId255" Type="http://schemas.openxmlformats.org/officeDocument/2006/relationships/printerSettings" Target="printerSettings/printerSettings1.bin"/><Relationship Id="rId256" Type="http://schemas.openxmlformats.org/officeDocument/2006/relationships/presProps" Target="presProps.xml"/><Relationship Id="rId257" Type="http://schemas.openxmlformats.org/officeDocument/2006/relationships/viewProps" Target="viewProps.xml"/><Relationship Id="rId258" Type="http://schemas.openxmlformats.org/officeDocument/2006/relationships/theme" Target="theme/theme1.xml"/><Relationship Id="rId259" Type="http://schemas.openxmlformats.org/officeDocument/2006/relationships/tableStyles" Target="tableStyles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9/24/14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9/24/14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probably need to use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sudo</a:t>
            </a:r>
            <a:r>
              <a:rPr lang="en-US" baseline="0" dirty="0" smtClean="0"/>
              <a:t>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67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2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/blob/master/rfc019-chef-workflows.md#monolithic-repository-workflow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730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/blob/master/rfc019-chef-workflows.md#independent-software-projects-workflow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035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docs.getchef.com</a:t>
            </a:r>
            <a:r>
              <a:rPr lang="en-US" dirty="0" smtClean="0"/>
              <a:t>/</a:t>
            </a:r>
            <a:r>
              <a:rPr lang="en-US" dirty="0" err="1" smtClean="0"/>
              <a:t>ctl_chef.html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92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 creates a policy only repository</a:t>
            </a:r>
          </a:p>
          <a:p>
            <a:endParaRPr lang="en-US" dirty="0" smtClean="0"/>
          </a:p>
          <a:p>
            <a:r>
              <a:rPr lang="en-US" dirty="0" smtClean="0"/>
              <a:t>Policy</a:t>
            </a:r>
            <a:r>
              <a:rPr lang="en-US" baseline="0" dirty="0" smtClean="0"/>
              <a:t> only repo includes the following in the .</a:t>
            </a:r>
            <a:r>
              <a:rPr lang="en-US" baseline="0" dirty="0" err="1" smtClean="0"/>
              <a:t>gitignore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cookbooks/**</a:t>
            </a:r>
          </a:p>
          <a:p>
            <a:r>
              <a:rPr lang="en-US" dirty="0" smtClean="0"/>
              <a:t>!cookbooks/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cookbooks directory will be ignored.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81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also</a:t>
            </a:r>
            <a:r>
              <a:rPr lang="en-US" baseline="0" dirty="0" smtClean="0"/>
              <a:t> copy from lab2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cp</a:t>
            </a:r>
            <a:r>
              <a:rPr lang="en-US" baseline="0" dirty="0" smtClean="0"/>
              <a:t> ~/</a:t>
            </a:r>
            <a:r>
              <a:rPr lang="en-US" baseline="0" dirty="0" err="1" smtClean="0"/>
              <a:t>learnchef</a:t>
            </a:r>
            <a:r>
              <a:rPr lang="en-US" baseline="0" dirty="0" smtClean="0"/>
              <a:t>/lab2/</a:t>
            </a:r>
            <a:r>
              <a:rPr lang="en-US" baseline="0" dirty="0" err="1" smtClean="0"/>
              <a:t>apache.rb</a:t>
            </a:r>
            <a:r>
              <a:rPr lang="en-US" baseline="0" dirty="0" smtClean="0"/>
              <a:t> ~/chef-repo/cookbooks/apache/</a:t>
            </a:r>
            <a:r>
              <a:rPr lang="en-US" baseline="0" dirty="0" err="1" smtClean="0"/>
              <a:t>default.rb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68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also</a:t>
            </a:r>
            <a:r>
              <a:rPr lang="en-US" baseline="0" dirty="0" smtClean="0"/>
              <a:t> copy from lab2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cp</a:t>
            </a:r>
            <a:r>
              <a:rPr lang="en-US" baseline="0" dirty="0" smtClean="0"/>
              <a:t> ~/</a:t>
            </a:r>
            <a:r>
              <a:rPr lang="en-US" baseline="0" dirty="0" err="1" smtClean="0"/>
              <a:t>learnchef</a:t>
            </a:r>
            <a:r>
              <a:rPr lang="en-US" baseline="0" dirty="0" smtClean="0"/>
              <a:t>/lab2/</a:t>
            </a:r>
            <a:r>
              <a:rPr lang="en-US" baseline="0" dirty="0" err="1" smtClean="0"/>
              <a:t>apache.rb</a:t>
            </a:r>
            <a:r>
              <a:rPr lang="en-US" baseline="0" dirty="0" smtClean="0"/>
              <a:t> ~/chef-repo/cookbooks/apache/</a:t>
            </a:r>
            <a:r>
              <a:rPr lang="en-US" baseline="0" dirty="0" err="1" smtClean="0"/>
              <a:t>default.rb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68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chef generate template [path/to/cookbook] NAME [options]</a:t>
            </a:r>
          </a:p>
          <a:p>
            <a:endParaRPr lang="en-US" dirty="0" smtClean="0"/>
          </a:p>
          <a:p>
            <a:r>
              <a:rPr lang="en-US" dirty="0" smtClean="0"/>
              <a:t>-s source file, copy the contents</a:t>
            </a:r>
            <a:r>
              <a:rPr lang="en-US" baseline="0" dirty="0" smtClean="0"/>
              <a:t> from this file into the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924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67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social contract includes:</a:t>
            </a:r>
          </a:p>
          <a:p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No working ahead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Copy-n-paste only if typing didn’t work out properly for you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Be patient, courteous, etc.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Follow the code-of-conduct for the conference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48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wc</a:t>
            </a:r>
            <a:r>
              <a:rPr lang="en-US" dirty="0" smtClean="0"/>
              <a:t> ~/chef-repo/nodes/ip-172-31-41-194.ec2.internal.json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43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practice</a:t>
            </a:r>
            <a:r>
              <a:rPr lang="en-US" baseline="0" dirty="0" smtClean="0"/>
              <a:t> to name space your attributes within the cookbook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532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don’t want to get bogged down</a:t>
            </a:r>
            <a:r>
              <a:rPr lang="en-US" baseline="0" dirty="0" smtClean="0"/>
              <a:t> in the various types of testing.  It’s not something that’s going to help us today.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18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images were installed using: 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cetos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85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organization?What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 complexity through abstraction</a:t>
            </a:r>
          </a:p>
          <a:p>
            <a:r>
              <a:rPr lang="en-US" dirty="0" smtClean="0"/>
              <a:t>Store</a:t>
            </a:r>
            <a:r>
              <a:rPr lang="en-US" baseline="0" dirty="0" smtClean="0"/>
              <a:t> the code in version control (of course)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Static – the name of a package that should be installed</a:t>
            </a:r>
          </a:p>
          <a:p>
            <a:r>
              <a:rPr lang="en-US" baseline="0" dirty="0" smtClean="0"/>
              <a:t>Dynamic – the hostname of the database server in the production environment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89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r>
              <a:rPr lang="en-US" baseline="0" dirty="0" smtClean="0"/>
              <a:t> server installed (package)</a:t>
            </a:r>
          </a:p>
          <a:p>
            <a:r>
              <a:rPr lang="en-US" baseline="0" dirty="0" smtClean="0"/>
              <a:t>Web server running (service)</a:t>
            </a:r>
          </a:p>
          <a:p>
            <a:r>
              <a:rPr lang="en-US" baseline="0" dirty="0" smtClean="0"/>
              <a:t>Home page with HTML content (file)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81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 this is not the real output.  Update</a:t>
            </a:r>
            <a:r>
              <a:rPr lang="en-US" baseline="0" dirty="0" smtClean="0"/>
              <a:t>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36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v0.1.0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v0.1.0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v0.1.0</a:t>
            </a:r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v0.1.0</a:t>
            </a:r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2983" y="6266319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6" r:id="rId14"/>
    <p:sldLayoutId id="2147483721" r:id="rId15"/>
    <p:sldLayoutId id="2147483733" r:id="rId16"/>
    <p:sldLayoutId id="2147483734" r:id="rId17"/>
    <p:sldLayoutId id="2147483735" r:id="rId18"/>
    <p:sldLayoutId id="2147483743" r:id="rId19"/>
    <p:sldLayoutId id="2147483744" r:id="rId20"/>
    <p:sldLayoutId id="2147483745" r:id="rId21"/>
    <p:sldLayoutId id="2147483746" r:id="rId22"/>
    <p:sldLayoutId id="2147483748" r:id="rId23"/>
    <p:sldLayoutId id="2147483749" r:id="rId24"/>
    <p:sldLayoutId id="2147483747" r:id="rId25"/>
    <p:sldLayoutId id="214748372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emf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7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emf"/><Relationship Id="rId5" Type="http://schemas.openxmlformats.org/officeDocument/2006/relationships/image" Target="../media/image20.jpeg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1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emf"/><Relationship Id="rId5" Type="http://schemas.openxmlformats.org/officeDocument/2006/relationships/image" Target="../media/image20.jpeg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1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emf"/><Relationship Id="rId5" Type="http://schemas.openxmlformats.org/officeDocument/2006/relationships/image" Target="../media/image20.jpeg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1.em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emf"/><Relationship Id="rId5" Type="http://schemas.openxmlformats.org/officeDocument/2006/relationships/image" Target="../media/image20.jpeg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1.em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jpe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erspec.org/" TargetMode="External"/><Relationship Id="rId3" Type="http://schemas.openxmlformats.org/officeDocument/2006/relationships/image" Target="../media/image25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9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e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0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ChefFundamentalsForum" TargetMode="Externa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getchef.com" TargetMode="External"/><Relationship Id="rId4" Type="http://schemas.openxmlformats.org/officeDocument/2006/relationships/hyperlink" Target="http://supermarket.getchef.com" TargetMode="External"/><Relationship Id="rId5" Type="http://schemas.openxmlformats.org/officeDocument/2006/relationships/hyperlink" Target="http://youtube.com/getchef" TargetMode="External"/><Relationship Id="rId6" Type="http://schemas.openxmlformats.org/officeDocument/2006/relationships/hyperlink" Target="http://lists.opscode.com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getchef.com" TargetMode="Externa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emf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9.jpe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5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Chef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Testing your automation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Nathen Harvey - 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Wifi</a:t>
            </a:r>
            <a:r>
              <a:rPr lang="en-US" dirty="0" smtClean="0"/>
              <a:t>:  surge2014  login:  surge2014  password:  surge2014</a:t>
            </a:r>
          </a:p>
        </p:txBody>
      </p:sp>
    </p:spTree>
    <p:extLst>
      <p:ext uri="{BB962C8B-B14F-4D97-AF65-F5344CB8AC3E}">
        <p14:creationId xmlns:p14="http://schemas.microsoft.com/office/powerpoint/2010/main" val="20331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bring the domain expertise about your business and problems</a:t>
            </a:r>
          </a:p>
          <a:p>
            <a:r>
              <a:rPr lang="en-US" dirty="0" smtClean="0"/>
              <a:t>Chef provides a framework for solving those problems</a:t>
            </a:r>
          </a:p>
          <a:p>
            <a:r>
              <a:rPr lang="en-US" dirty="0" smtClean="0"/>
              <a:t>Our job is to work together to help you express solutions to your problems with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Software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Chef cookbooks are treated as independent software projects</a:t>
            </a:r>
          </a:p>
          <a:p>
            <a:r>
              <a:rPr lang="en-US" dirty="0" smtClean="0"/>
              <a:t>External dependencies are </a:t>
            </a:r>
          </a:p>
          <a:p>
            <a:pPr lvl="1"/>
            <a:r>
              <a:rPr lang="en-US" dirty="0" smtClean="0"/>
              <a:t>fetched as needed</a:t>
            </a:r>
          </a:p>
          <a:p>
            <a:pPr lvl="1"/>
            <a:r>
              <a:rPr lang="en-US" dirty="0" smtClean="0"/>
              <a:t>treated as artifacts</a:t>
            </a:r>
          </a:p>
        </p:txBody>
      </p:sp>
    </p:spTree>
    <p:extLst>
      <p:ext uri="{BB962C8B-B14F-4D97-AF65-F5344CB8AC3E}">
        <p14:creationId xmlns:p14="http://schemas.microsoft.com/office/powerpoint/2010/main" val="348857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is an executable command line tool for</a:t>
            </a:r>
          </a:p>
          <a:p>
            <a:pPr lvl="1"/>
            <a:r>
              <a:rPr lang="en-US" dirty="0" smtClean="0"/>
              <a:t>generating cookbooks, recipes, and other things that make up your Chef code</a:t>
            </a:r>
          </a:p>
          <a:p>
            <a:pPr lvl="1"/>
            <a:r>
              <a:rPr lang="en-US" dirty="0" smtClean="0"/>
              <a:t>ensuring </a:t>
            </a:r>
            <a:r>
              <a:rPr lang="en-US" dirty="0" err="1" smtClean="0"/>
              <a:t>RubyGems</a:t>
            </a:r>
            <a:r>
              <a:rPr lang="en-US" dirty="0" smtClean="0"/>
              <a:t> are downloaded properly for your development environment</a:t>
            </a:r>
          </a:p>
          <a:p>
            <a:pPr lvl="1"/>
            <a:r>
              <a:rPr lang="en-US" dirty="0" smtClean="0"/>
              <a:t>verifying that all the components are installed and configured correctly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2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</a:t>
            </a:r>
            <a:r>
              <a:rPr lang="en-US" sz="3700" dirty="0"/>
              <a:t>3</a:t>
            </a:r>
            <a:r>
              <a:rPr lang="en-US" sz="3700" dirty="0" smtClean="0"/>
              <a:t> – Manage the homepage content separately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Storing the home page content in the recipe is unmanageable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The home page is stored in it’s own file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739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Lab 3 – Manage the homepage content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chef-repo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an apache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Generate an application repo</a:t>
            </a:r>
          </a:p>
          <a:p>
            <a:r>
              <a:rPr lang="en-US" dirty="0"/>
              <a:t>  cookbook   Generate a single cookbook</a:t>
            </a:r>
          </a:p>
          <a:p>
            <a:r>
              <a:rPr lang="en-US" dirty="0"/>
              <a:t>  recipe     Generate a new recipe</a:t>
            </a:r>
          </a:p>
          <a:p>
            <a:r>
              <a:rPr lang="en-US" dirty="0"/>
              <a:t>  attribute  Generate an attributes file</a:t>
            </a:r>
          </a:p>
          <a:p>
            <a:r>
              <a:rPr lang="en-US" dirty="0"/>
              <a:t>  template   Generate a file template</a:t>
            </a:r>
          </a:p>
          <a:p>
            <a:r>
              <a:rPr lang="en-US" dirty="0"/>
              <a:t>  file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Generate a lightweight resource/provider</a:t>
            </a:r>
          </a:p>
          <a:p>
            <a:r>
              <a:rPr lang="en-US" dirty="0"/>
              <a:t>  repo       Generate a Chef policy repository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Courier New"/>
                <a:cs typeface="Courier New"/>
              </a:rPr>
              <a:t>chef</a:t>
            </a:r>
            <a:r>
              <a:rPr lang="en-US" dirty="0" smtClean="0"/>
              <a:t> generate?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5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repo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-p, --policy-only                Create a repository for policy only, not cookbooks</a:t>
            </a:r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generate a repo?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repo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1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questions…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Will you store this repo in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can you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Which style of repo will you use?</a:t>
            </a:r>
          </a:p>
          <a:p>
            <a:pPr lvl="1"/>
            <a:r>
              <a:rPr lang="en-US" dirty="0" smtClean="0"/>
              <a:t>Monolithic repository?</a:t>
            </a:r>
          </a:p>
          <a:p>
            <a:pPr lvl="1"/>
            <a:r>
              <a:rPr lang="en-US" dirty="0" smtClean="0"/>
              <a:t>Independent software projects?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0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mkdir</a:t>
            </a:r>
            <a:r>
              <a:rPr lang="en-US" dirty="0" smtClean="0"/>
              <a:t> –p ~/</a:t>
            </a:r>
            <a:r>
              <a:rPr lang="en-US" dirty="0" err="1" smtClean="0"/>
              <a:t>learnchef</a:t>
            </a:r>
            <a:r>
              <a:rPr lang="en-US" dirty="0" smtClean="0"/>
              <a:t>/lab3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1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/lab3/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9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package </a:t>
            </a:r>
            <a:r>
              <a:rPr lang="en-US" sz="2000" dirty="0">
                <a:solidFill>
                  <a:srgbClr val="4E9A06"/>
                </a:solidFill>
              </a:rPr>
              <a:t>'</a:t>
            </a:r>
            <a:r>
              <a:rPr lang="en-US" sz="2000" dirty="0" err="1" smtClean="0">
                <a:solidFill>
                  <a:srgbClr val="4E9A06"/>
                </a:solidFill>
              </a:rPr>
              <a:t>git</a:t>
            </a:r>
            <a:r>
              <a:rPr lang="en-US" sz="2000" dirty="0" smtClean="0">
                <a:solidFill>
                  <a:srgbClr val="4E9A06"/>
                </a:solidFill>
              </a:rPr>
              <a:t>’</a:t>
            </a:r>
            <a:endParaRPr lang="en-US" sz="2000" dirty="0">
              <a:solidFill>
                <a:srgbClr val="4E9A06"/>
              </a:solidFill>
            </a:endParaRPr>
          </a:p>
          <a:p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/lab3/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is a Language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 Chef is like learning the basics of a language</a:t>
            </a:r>
          </a:p>
          <a:p>
            <a:pPr lvl="1"/>
            <a:r>
              <a:rPr lang="en-US" dirty="0" smtClean="0"/>
              <a:t>80% fluency reached quickly</a:t>
            </a:r>
          </a:p>
          <a:p>
            <a:pPr lvl="1"/>
            <a:r>
              <a:rPr lang="en-US" dirty="0" smtClean="0"/>
              <a:t>20% just takes practice</a:t>
            </a:r>
          </a:p>
          <a:p>
            <a:r>
              <a:rPr lang="en-US" dirty="0" smtClean="0"/>
              <a:t>The best way to </a:t>
            </a:r>
            <a:r>
              <a:rPr lang="en-US" b="1" i="1" dirty="0" smtClean="0"/>
              <a:t>LEARN</a:t>
            </a:r>
            <a:r>
              <a:rPr lang="en-US" dirty="0" smtClean="0"/>
              <a:t> Chef is to </a:t>
            </a:r>
            <a:r>
              <a:rPr lang="en-US" b="1" i="1" dirty="0" smtClean="0"/>
              <a:t>USE</a:t>
            </a:r>
            <a:r>
              <a:rPr lang="en-US" dirty="0" smtClean="0"/>
              <a:t>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package 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  <a:r>
              <a:rPr lang="en-US" sz="2400" dirty="0" err="1">
                <a:solidFill>
                  <a:srgbClr val="4E9A06"/>
                </a:solidFill>
              </a:rPr>
              <a:t>git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'/home/chef/.</a:t>
            </a:r>
            <a:r>
              <a:rPr lang="en-US" sz="2400" dirty="0" err="1">
                <a:solidFill>
                  <a:srgbClr val="4E9A06"/>
                </a:solidFill>
              </a:rPr>
              <a:t>gitconfig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"[user]\n  name</a:t>
            </a:r>
            <a:r>
              <a:rPr lang="en-US" sz="2400" dirty="0" smtClean="0">
                <a:solidFill>
                  <a:srgbClr val="4E9A06"/>
                </a:solidFill>
              </a:rPr>
              <a:t>=John Doe\</a:t>
            </a:r>
            <a:r>
              <a:rPr lang="en-US" sz="2400" dirty="0">
                <a:solidFill>
                  <a:srgbClr val="4E9A06"/>
                </a:solidFill>
              </a:rPr>
              <a:t>n  email</a:t>
            </a:r>
            <a:r>
              <a:rPr lang="en-US" sz="2400" dirty="0" smtClean="0">
                <a:solidFill>
                  <a:srgbClr val="4E9A06"/>
                </a:solidFill>
              </a:rPr>
              <a:t>=</a:t>
            </a:r>
            <a:r>
              <a:rPr lang="en-US" sz="2400" dirty="0" err="1" smtClean="0">
                <a:solidFill>
                  <a:srgbClr val="4E9A06"/>
                </a:solidFill>
              </a:rPr>
              <a:t>jdoe@example</a:t>
            </a:r>
            <a:r>
              <a:rPr lang="en-US" sz="2400" dirty="0" smtClean="0">
                <a:solidFill>
                  <a:srgbClr val="4E9A06"/>
                </a:solidFill>
              </a:rPr>
              <a:t>\</a:t>
            </a:r>
            <a:r>
              <a:rPr lang="en-US" sz="2400" dirty="0">
                <a:solidFill>
                  <a:srgbClr val="4E9A06"/>
                </a:solidFill>
              </a:rPr>
              <a:t>n"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user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group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/lab3/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7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  * file[/home/chef/.</a:t>
            </a:r>
            <a:r>
              <a:rPr lang="en-US" dirty="0" err="1"/>
              <a:t>gitconfig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    - update content in file /home/chef/.</a:t>
            </a:r>
            <a:r>
              <a:rPr lang="en-US" dirty="0" err="1"/>
              <a:t>gitconfig</a:t>
            </a:r>
            <a:r>
              <a:rPr lang="en-US" dirty="0"/>
              <a:t> from none to 259950</a:t>
            </a:r>
          </a:p>
          <a:p>
            <a:r>
              <a:rPr lang="en-US" dirty="0"/>
              <a:t>    --- /home/chef/.</a:t>
            </a:r>
            <a:r>
              <a:rPr lang="en-US" dirty="0" err="1"/>
              <a:t>gitconfig</a:t>
            </a:r>
            <a:r>
              <a:rPr lang="en-US" dirty="0"/>
              <a:t>   2014-09-24 00:24:13.558127555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/..gitconfig20140924-10180-1ij68vq  2014-09-24 00:24:13.559127555 +0000</a:t>
            </a:r>
          </a:p>
          <a:p>
            <a:r>
              <a:rPr lang="en-US" dirty="0"/>
              <a:t>    @@ -1 +1,4 @@</a:t>
            </a:r>
          </a:p>
          <a:p>
            <a:r>
              <a:rPr lang="en-US" dirty="0"/>
              <a:t>    +[user]</a:t>
            </a:r>
          </a:p>
          <a:p>
            <a:r>
              <a:rPr lang="en-US" dirty="0"/>
              <a:t>    +  name</a:t>
            </a:r>
            <a:r>
              <a:rPr lang="en-US" dirty="0" smtClean="0"/>
              <a:t>=John Doe</a:t>
            </a:r>
            <a:endParaRPr lang="en-US" dirty="0"/>
          </a:p>
          <a:p>
            <a:r>
              <a:rPr lang="en-US" dirty="0"/>
              <a:t>    +  email</a:t>
            </a:r>
            <a:r>
              <a:rPr lang="en-US" dirty="0" smtClean="0"/>
              <a:t>=</a:t>
            </a:r>
            <a:r>
              <a:rPr lang="en-US" dirty="0" err="1" smtClean="0"/>
              <a:t>jdoe@example.com</a:t>
            </a:r>
            <a:endParaRPr lang="en-US" dirty="0"/>
          </a:p>
          <a:p>
            <a:r>
              <a:rPr lang="en-US" dirty="0"/>
              <a:t>    - change owner from '' to 'chef'</a:t>
            </a:r>
          </a:p>
          <a:p>
            <a:r>
              <a:rPr lang="en-US" dirty="0"/>
              <a:t>    - change group from '' to 'chef'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~/</a:t>
            </a:r>
            <a:r>
              <a:rPr lang="en-US" dirty="0" err="1"/>
              <a:t>learnchef</a:t>
            </a:r>
            <a:r>
              <a:rPr lang="en-US" dirty="0"/>
              <a:t>/lab3/</a:t>
            </a:r>
            <a:r>
              <a:rPr lang="en-US" dirty="0" err="1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08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Lab 3 – Manage the homepage content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 chef-repo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an apache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8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~</a:t>
            </a:r>
          </a:p>
        </p:txBody>
      </p:sp>
    </p:spTree>
    <p:extLst>
      <p:ext uri="{BB962C8B-B14F-4D97-AF65-F5344CB8AC3E}">
        <p14:creationId xmlns:p14="http://schemas.microsoft.com/office/powerpoint/2010/main" val="425194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::repo</a:t>
            </a:r>
          </a:p>
          <a:p>
            <a:r>
              <a:rPr lang="en-US" dirty="0"/>
              <a:t>  * directory[/home/chef/chef-repo] action create</a:t>
            </a:r>
          </a:p>
          <a:p>
            <a:r>
              <a:rPr lang="en-US" dirty="0"/>
              <a:t>    - create new directory /home/chef/chef-repo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template[/home/chef/chef-repo/LICENSE] action create</a:t>
            </a:r>
          </a:p>
          <a:p>
            <a:r>
              <a:rPr lang="en-US" dirty="0"/>
              <a:t>    - create new file /home/chef/chef-repo/LICENSE</a:t>
            </a:r>
          </a:p>
          <a:p>
            <a:r>
              <a:rPr lang="en-US" dirty="0"/>
              <a:t>    - update content in file /home/chef/chef-repo/LICENSE from none to dbc1af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README.md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</a:t>
            </a:r>
            <a:r>
              <a:rPr lang="en-US" dirty="0" err="1"/>
              <a:t>README.md</a:t>
            </a:r>
            <a:r>
              <a:rPr lang="en-US" dirty="0"/>
              <a:t> from none to 767ead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Rakefile</a:t>
            </a:r>
            <a:r>
              <a:rPr lang="en-US" dirty="0"/>
              <a:t>] action create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repo chef-repo -p</a:t>
            </a:r>
          </a:p>
        </p:txBody>
      </p:sp>
    </p:spTree>
    <p:extLst>
      <p:ext uri="{BB962C8B-B14F-4D97-AF65-F5344CB8AC3E}">
        <p14:creationId xmlns:p14="http://schemas.microsoft.com/office/powerpoint/2010/main" val="331579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chef-repo</a:t>
            </a:r>
          </a:p>
        </p:txBody>
      </p:sp>
    </p:spTree>
    <p:extLst>
      <p:ext uri="{BB962C8B-B14F-4D97-AF65-F5344CB8AC3E}">
        <p14:creationId xmlns:p14="http://schemas.microsoft.com/office/powerpoint/2010/main" val="30924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42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57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[master (root-commit) 6774a70] Initial chef repo</a:t>
            </a:r>
          </a:p>
          <a:p>
            <a:r>
              <a:rPr lang="en-US" dirty="0"/>
              <a:t> 11 files changed, 388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 create mode 100644 LICENSE</a:t>
            </a:r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Rakefile</a:t>
            </a:r>
            <a:endParaRPr lang="en-US" dirty="0"/>
          </a:p>
          <a:p>
            <a:r>
              <a:rPr lang="en-US" dirty="0"/>
              <a:t> create mode 100644 certificates/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rake.rb</a:t>
            </a:r>
            <a:endParaRPr lang="en-US" dirty="0"/>
          </a:p>
          <a:p>
            <a:r>
              <a:rPr lang="en-US" dirty="0"/>
              <a:t> create mode 100644 cookbooks/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data_bags</a:t>
            </a:r>
            <a:r>
              <a:rPr lang="en-US" dirty="0"/>
              <a:t>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environments/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roles/</a:t>
            </a:r>
            <a:r>
              <a:rPr lang="en-US" dirty="0" err="1"/>
              <a:t>README.md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chef-repo"</a:t>
            </a:r>
          </a:p>
        </p:txBody>
      </p:sp>
    </p:spTree>
    <p:extLst>
      <p:ext uri="{BB962C8B-B14F-4D97-AF65-F5344CB8AC3E}">
        <p14:creationId xmlns:p14="http://schemas.microsoft.com/office/powerpoint/2010/main" val="9480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Lab 3 – Manage the homepage content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en-US" dirty="0" smtClean="0"/>
              <a:t>Create an apache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1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is a discussion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Lots of hands on labs</a:t>
            </a:r>
          </a:p>
          <a:p>
            <a:r>
              <a:rPr lang="en-US" dirty="0" smtClean="0"/>
              <a:t>Lots of typing</a:t>
            </a:r>
          </a:p>
          <a:p>
            <a:r>
              <a:rPr lang="en-US" dirty="0" smtClean="0"/>
              <a:t>Ask questions when they come to you</a:t>
            </a:r>
          </a:p>
          <a:p>
            <a:r>
              <a:rPr lang="en-US" dirty="0" smtClean="0"/>
              <a:t>Ask for help when you need it</a:t>
            </a:r>
          </a:p>
          <a:p>
            <a:r>
              <a:rPr lang="en-US" dirty="0" smtClean="0"/>
              <a:t>Help each other</a:t>
            </a:r>
          </a:p>
          <a:p>
            <a:r>
              <a:rPr lang="en-US" dirty="0" smtClean="0"/>
              <a:t>We will troubleshoot and fix bugs on the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8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cookbook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</a:t>
            </a:r>
            <a:r>
              <a:rPr lang="en-US" dirty="0" smtClean="0"/>
              <a:t>generate cookbook </a:t>
            </a:r>
            <a:r>
              <a:rPr lang="en-US" dirty="0"/>
              <a:t>--help</a:t>
            </a:r>
          </a:p>
        </p:txBody>
      </p:sp>
    </p:spTree>
    <p:extLst>
      <p:ext uri="{BB962C8B-B14F-4D97-AF65-F5344CB8AC3E}">
        <p14:creationId xmlns:p14="http://schemas.microsoft.com/office/powerpoint/2010/main" val="135935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cookbooks</a:t>
            </a:r>
          </a:p>
        </p:txBody>
      </p:sp>
    </p:spTree>
    <p:extLst>
      <p:ext uri="{BB962C8B-B14F-4D97-AF65-F5344CB8AC3E}">
        <p14:creationId xmlns:p14="http://schemas.microsoft.com/office/powerpoint/2010/main" val="175956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400" dirty="0"/>
              <a:t>Compiling Cookbooks...</a:t>
            </a:r>
          </a:p>
          <a:p>
            <a:r>
              <a:rPr lang="en-US" sz="1400" dirty="0"/>
              <a:t>Recipe: </a:t>
            </a:r>
            <a:r>
              <a:rPr lang="en-US" sz="1400" dirty="0" err="1"/>
              <a:t>code_generator</a:t>
            </a:r>
            <a:r>
              <a:rPr lang="en-US" sz="1400" dirty="0"/>
              <a:t>::cookbook</a:t>
            </a:r>
          </a:p>
          <a:p>
            <a:r>
              <a:rPr lang="en-US" sz="1400" dirty="0"/>
              <a:t>  * directory[/home/chef/chef-repo/cookbooks/apache] action create</a:t>
            </a:r>
          </a:p>
          <a:p>
            <a:r>
              <a:rPr lang="en-US" sz="1400" dirty="0"/>
              <a:t>    - create new directory /home/chef/chef-repo/cookbooks/apache</a:t>
            </a:r>
          </a:p>
          <a:p>
            <a:r>
              <a:rPr lang="en-US" sz="1400" dirty="0"/>
              <a:t>    - restore </a:t>
            </a:r>
            <a:r>
              <a:rPr lang="en-US" sz="1400" dirty="0" err="1"/>
              <a:t>selinux</a:t>
            </a:r>
            <a:r>
              <a:rPr lang="en-US" sz="1400" dirty="0"/>
              <a:t> security context</a:t>
            </a:r>
          </a:p>
          <a:p>
            <a:r>
              <a:rPr lang="en-US" sz="1400" dirty="0"/>
              <a:t>  * template[/home/chef/chef-repo/cookbooks/apache/</a:t>
            </a:r>
            <a:r>
              <a:rPr lang="en-US" sz="1400" dirty="0" err="1"/>
              <a:t>metadata.rb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  - create new file /home/chef/chef-repo/cookbooks/apache/</a:t>
            </a:r>
            <a:r>
              <a:rPr lang="en-US" sz="1400" dirty="0" err="1"/>
              <a:t>metadata.rb</a:t>
            </a:r>
            <a:endParaRPr lang="en-US" sz="1400" dirty="0"/>
          </a:p>
          <a:p>
            <a:r>
              <a:rPr lang="en-US" sz="1400" dirty="0"/>
              <a:t>    - update content in file /home/chef/chef-repo/cookbooks/apache/</a:t>
            </a:r>
            <a:r>
              <a:rPr lang="en-US" sz="1400" dirty="0" err="1"/>
              <a:t>metadata.rb</a:t>
            </a:r>
            <a:r>
              <a:rPr lang="en-US" sz="1400" dirty="0"/>
              <a:t> from none to 94785f</a:t>
            </a:r>
          </a:p>
          <a:p>
            <a:r>
              <a:rPr lang="en-US" sz="1400" dirty="0"/>
              <a:t>    (diff output suppressed by </a:t>
            </a:r>
            <a:r>
              <a:rPr lang="en-US" sz="1400" dirty="0" err="1"/>
              <a:t>config</a:t>
            </a:r>
            <a:r>
              <a:rPr lang="en-US" sz="1400" dirty="0"/>
              <a:t>)</a:t>
            </a:r>
          </a:p>
          <a:p>
            <a:r>
              <a:rPr lang="en-US" sz="1400" dirty="0"/>
              <a:t>    - restore </a:t>
            </a:r>
            <a:r>
              <a:rPr lang="en-US" sz="1400" dirty="0" err="1"/>
              <a:t>selinux</a:t>
            </a:r>
            <a:r>
              <a:rPr lang="en-US" sz="1400" dirty="0"/>
              <a:t> security context</a:t>
            </a:r>
          </a:p>
          <a:p>
            <a:r>
              <a:rPr lang="en-US" sz="1400" dirty="0"/>
              <a:t>  * template[/home/chef/chef-repo/cookbooks/apache/</a:t>
            </a:r>
            <a:r>
              <a:rPr lang="en-US" sz="1400" dirty="0" err="1"/>
              <a:t>README.md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  - create new file /home/chef/chef-repo/cookbooks/apache/</a:t>
            </a:r>
            <a:r>
              <a:rPr lang="en-US" sz="1400" dirty="0" err="1"/>
              <a:t>README.md</a:t>
            </a:r>
            <a:endParaRPr lang="en-US" sz="1400" dirty="0"/>
          </a:p>
          <a:p>
            <a:r>
              <a:rPr lang="en-US" sz="1400" dirty="0"/>
              <a:t>    - update content in file /home/chef/chef-repo/cookbooks/apache/</a:t>
            </a:r>
            <a:r>
              <a:rPr lang="en-US" sz="1400" dirty="0" err="1"/>
              <a:t>README.md</a:t>
            </a:r>
            <a:r>
              <a:rPr lang="en-US" sz="1400" dirty="0"/>
              <a:t> from none to 5c3d3a</a:t>
            </a:r>
          </a:p>
          <a:p>
            <a:r>
              <a:rPr lang="en-US" sz="1400" dirty="0"/>
              <a:t>    (diff output suppressed by </a:t>
            </a:r>
            <a:r>
              <a:rPr lang="en-US" sz="1400" dirty="0" err="1"/>
              <a:t>config</a:t>
            </a:r>
            <a:r>
              <a:rPr lang="en-US" sz="1400" dirty="0"/>
              <a:t>)</a:t>
            </a:r>
          </a:p>
          <a:p>
            <a:r>
              <a:rPr lang="en-US" sz="1400" dirty="0"/>
              <a:t>    - restore </a:t>
            </a:r>
            <a:r>
              <a:rPr lang="en-US" sz="1400" dirty="0" err="1"/>
              <a:t>selinux</a:t>
            </a:r>
            <a:r>
              <a:rPr lang="en-US" sz="1400" dirty="0"/>
              <a:t> security context</a:t>
            </a:r>
          </a:p>
          <a:p>
            <a:r>
              <a:rPr lang="en-US" sz="1400" dirty="0"/>
              <a:t>  * </a:t>
            </a:r>
            <a:r>
              <a:rPr lang="en-US" sz="1400" dirty="0" err="1"/>
              <a:t>cookbook_file</a:t>
            </a:r>
            <a:r>
              <a:rPr lang="en-US" sz="1400" dirty="0"/>
              <a:t>[/home/chef/chef-repo/cookbooks/apache/</a:t>
            </a:r>
            <a:r>
              <a:rPr lang="en-US" sz="1400" dirty="0" err="1"/>
              <a:t>chefignore</a:t>
            </a:r>
            <a:r>
              <a:rPr lang="en-US" sz="1400" dirty="0"/>
              <a:t>] action create</a:t>
            </a:r>
          </a:p>
          <a:p>
            <a:r>
              <a:rPr lang="en-US" sz="1400" dirty="0"/>
              <a:t>    - create new file /home/chef/chef-repo/cookbooks/apache/</a:t>
            </a:r>
            <a:r>
              <a:rPr lang="en-US" sz="1400" dirty="0" err="1"/>
              <a:t>chefignore</a:t>
            </a:r>
            <a:endParaRPr lang="en-US" sz="1400" dirty="0"/>
          </a:p>
          <a:p>
            <a:r>
              <a:rPr lang="en-US" sz="1400" dirty="0"/>
              <a:t>    - update content in file /home/chef/chef-repo/cookbooks/apache/</a:t>
            </a:r>
            <a:r>
              <a:rPr lang="en-US" sz="1400" dirty="0" err="1"/>
              <a:t>chefignore</a:t>
            </a:r>
            <a:r>
              <a:rPr lang="en-US" sz="1400" dirty="0"/>
              <a:t> from none to 9727b1</a:t>
            </a:r>
          </a:p>
          <a:p>
            <a:r>
              <a:rPr lang="en-US" sz="1400" dirty="0"/>
              <a:t>    (diff output suppressed by </a:t>
            </a:r>
            <a:r>
              <a:rPr lang="en-US" sz="1400" dirty="0" err="1"/>
              <a:t>config</a:t>
            </a:r>
            <a:r>
              <a:rPr lang="en-US" sz="1400" dirty="0"/>
              <a:t>)</a:t>
            </a:r>
          </a:p>
          <a:p>
            <a:r>
              <a:rPr lang="en-US" sz="1400" dirty="0"/>
              <a:t>    - restore </a:t>
            </a:r>
            <a:r>
              <a:rPr lang="en-US" sz="1400" dirty="0" err="1"/>
              <a:t>selinux</a:t>
            </a:r>
            <a:r>
              <a:rPr lang="en-US" sz="1400" dirty="0"/>
              <a:t> security context</a:t>
            </a:r>
          </a:p>
          <a:p>
            <a:r>
              <a:rPr lang="en-US" sz="1400" dirty="0"/>
              <a:t>  * </a:t>
            </a:r>
            <a:r>
              <a:rPr lang="en-US" sz="1400" dirty="0" err="1"/>
              <a:t>cookbook_file</a:t>
            </a:r>
            <a:r>
              <a:rPr lang="en-US" sz="1400" dirty="0"/>
              <a:t>[/home/chef/chef-repo/cookbooks/apache/</a:t>
            </a:r>
            <a:r>
              <a:rPr lang="en-US" sz="1400" dirty="0" err="1"/>
              <a:t>Berksfile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cookbook apache</a:t>
            </a:r>
          </a:p>
        </p:txBody>
      </p:sp>
    </p:spTree>
    <p:extLst>
      <p:ext uri="{BB962C8B-B14F-4D97-AF65-F5344CB8AC3E}">
        <p14:creationId xmlns:p14="http://schemas.microsoft.com/office/powerpoint/2010/main" val="175956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0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/home/chef/chef-repo/cookbooks/apache/.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5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9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[master (root-commit) af2b629] initial apache recipe, does nothing</a:t>
            </a:r>
          </a:p>
          <a:p>
            <a:r>
              <a:rPr lang="en-US" dirty="0"/>
              <a:t> 6 files changed, 144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create mode 100644 recipes/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apache recipe, does nothing"</a:t>
            </a:r>
          </a:p>
        </p:txBody>
      </p:sp>
    </p:spTree>
    <p:extLst>
      <p:ext uri="{BB962C8B-B14F-4D97-AF65-F5344CB8AC3E}">
        <p14:creationId xmlns:p14="http://schemas.microsoft.com/office/powerpoint/2010/main" val="30089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the default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apache</a:t>
            </a: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"&lt;h1&gt;hello world&lt;/h1&gt;\n"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chef-repo/cookbooks/apache/recipes/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9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 a tick!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wanted to move the contents of the home page to another file</a:t>
            </a:r>
          </a:p>
          <a:p>
            <a:r>
              <a:rPr lang="en-US" dirty="0" smtClean="0"/>
              <a:t>Let’s change the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resource to a </a:t>
            </a:r>
            <a:r>
              <a:rPr lang="en-US" dirty="0" smtClean="0">
                <a:latin typeface="Courier New"/>
                <a:cs typeface="Courier New"/>
              </a:rPr>
              <a:t>template</a:t>
            </a:r>
            <a:r>
              <a:rPr lang="en-US" dirty="0" smtClean="0"/>
              <a:t>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8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 the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E5C00"/>
                </a:solidFill>
              </a:rPr>
              <a:t>.</a:t>
            </a:r>
            <a:r>
              <a:rPr lang="en-US" b="1" dirty="0" smtClean="0">
                <a:solidFill>
                  <a:srgbClr val="000000"/>
                </a:solidFill>
              </a:rPr>
              <a:t>.</a:t>
            </a:r>
            <a:r>
              <a:rPr lang="en-US" b="1" dirty="0" smtClean="0">
                <a:solidFill>
                  <a:srgbClr val="CE5C00"/>
                </a:solidFill>
              </a:rPr>
              <a:t>.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chef-repo/cookbooks/apache/recipes/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95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an 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Today is just an Introduction to Chef</a:t>
            </a:r>
          </a:p>
          <a:p>
            <a:r>
              <a:rPr lang="en-US" dirty="0" smtClean="0"/>
              <a:t>We’ll cover lots of topics but won’t go too deep on any of them</a:t>
            </a:r>
          </a:p>
          <a:p>
            <a:r>
              <a:rPr lang="en-US" dirty="0" smtClean="0"/>
              <a:t>Any discussion that takes us too far off the path will be captured</a:t>
            </a:r>
          </a:p>
          <a:p>
            <a:pPr lvl="1"/>
            <a:r>
              <a:rPr lang="en-US" dirty="0" smtClean="0"/>
              <a:t>We will return to these topics as time permits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that is used to generate files based on the variables and logic contained within the template.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6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template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Template files are ERB files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latin typeface="Courier New"/>
                <a:cs typeface="Courier New"/>
              </a:rPr>
              <a:t>chef</a:t>
            </a:r>
            <a:r>
              <a:rPr lang="en-US" dirty="0" smtClean="0"/>
              <a:t> command includes a template generator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7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400" dirty="0"/>
              <a:t>Usage: chef generate template [path/to/cookbook]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-s, --source SOURCE_FILE         Copy content from SOURCE_FILE</a:t>
            </a:r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create a template!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template --help</a:t>
            </a:r>
          </a:p>
        </p:txBody>
      </p:sp>
    </p:spTree>
    <p:extLst>
      <p:ext uri="{BB962C8B-B14F-4D97-AF65-F5344CB8AC3E}">
        <p14:creationId xmlns:p14="http://schemas.microsoft.com/office/powerpoint/2010/main" val="345499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1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::template</a:t>
            </a:r>
          </a:p>
          <a:p>
            <a:r>
              <a:rPr lang="en-US" dirty="0"/>
              <a:t>  * directory[cookbooks/apache/templates/default] action create</a:t>
            </a:r>
          </a:p>
          <a:p>
            <a:r>
              <a:rPr lang="en-US" dirty="0"/>
              <a:t>    - create new directory cookbooks/apache/templates/default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file[cookbooks/apache/templates/default/</a:t>
            </a:r>
            <a:r>
              <a:rPr lang="en-US" dirty="0" err="1"/>
              <a:t>index.html.erb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cookbooks/apache/templates/default/</a:t>
            </a:r>
            <a:r>
              <a:rPr lang="en-US" dirty="0" err="1"/>
              <a:t>index.html.erb</a:t>
            </a:r>
            <a:endParaRPr lang="en-US" dirty="0"/>
          </a:p>
          <a:p>
            <a:r>
              <a:rPr lang="en-US" dirty="0"/>
              <a:t>    - update content in file cookbooks/apache/templates/default/</a:t>
            </a:r>
            <a:r>
              <a:rPr lang="en-US" dirty="0" err="1"/>
              <a:t>index.html.erb</a:t>
            </a:r>
            <a:r>
              <a:rPr lang="en-US" dirty="0"/>
              <a:t> from none to cdf94d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 template!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Autofit/>
          </a:bodyPr>
          <a:lstStyle/>
          <a:p>
            <a:r>
              <a:rPr lang="en-US" sz="1700" dirty="0"/>
              <a:t>chef generate template cookbooks/apache/ </a:t>
            </a:r>
            <a:r>
              <a:rPr lang="en-US" sz="1700" dirty="0" err="1"/>
              <a:t>index.html</a:t>
            </a:r>
            <a:r>
              <a:rPr lang="en-US" sz="1700" dirty="0"/>
              <a:t> -s /</a:t>
            </a:r>
            <a:r>
              <a:rPr lang="en-US" sz="1700" dirty="0" err="1"/>
              <a:t>var</a:t>
            </a:r>
            <a:r>
              <a:rPr lang="en-US" sz="1700" dirty="0"/>
              <a:t>/www/html/</a:t>
            </a:r>
            <a:r>
              <a:rPr lang="en-US" sz="1700" dirty="0" err="1"/>
              <a:t>index.html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10118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world&lt;/h1&gt;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template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 smtClean="0"/>
              <a:t>cat 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9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Lab 3 – Manage the homepage content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an apache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0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[2014-09-17T11:21:52+00:00]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 (up to date)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0/3 resources updated in 5.637631958 seconds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261452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&lt;h1&gt;hello world&lt;/h1&gt;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91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Ensuring desired state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chef-client and run 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1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You are getting an early access preview of this course!</a:t>
            </a:r>
          </a:p>
          <a:p>
            <a:r>
              <a:rPr lang="en-US" sz="3600" dirty="0" smtClean="0"/>
              <a:t>We’re going to try out some new things.  There may be some rough edges</a:t>
            </a:r>
          </a:p>
          <a:p>
            <a:r>
              <a:rPr lang="en-US" sz="3600" dirty="0" smtClean="0"/>
              <a:t>Follow along with the class on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– </a:t>
            </a:r>
          </a:p>
          <a:p>
            <a:r>
              <a:rPr lang="en-US" sz="3600" dirty="0" err="1" smtClean="0"/>
              <a:t>Github.com</a:t>
            </a:r>
            <a:r>
              <a:rPr lang="en-US" sz="3600" dirty="0" smtClean="0"/>
              <a:t>/</a:t>
            </a:r>
            <a:r>
              <a:rPr lang="en-US" sz="3600" dirty="0" err="1" smtClean="0"/>
              <a:t>nathenharvey</a:t>
            </a:r>
            <a:r>
              <a:rPr lang="en-US" sz="3600" dirty="0"/>
              <a:t>/</a:t>
            </a:r>
            <a:r>
              <a:rPr lang="en-US" sz="3600" dirty="0" err="1"/>
              <a:t>surge_introduction_to_chef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02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</a:t>
            </a:r>
            <a:r>
              <a:rPr lang="en-US" dirty="0"/>
              <a:t>is an </a:t>
            </a:r>
            <a:r>
              <a:rPr lang="en-US" dirty="0" smtClean="0"/>
              <a:t>executable</a:t>
            </a:r>
            <a:endParaRPr lang="en-US" dirty="0"/>
          </a:p>
          <a:p>
            <a:pPr lvl="1"/>
            <a:r>
              <a:rPr lang="en-US" dirty="0" smtClean="0"/>
              <a:t>performs all actions required to bring the node into the desired state</a:t>
            </a:r>
          </a:p>
          <a:p>
            <a:pPr lvl="1"/>
            <a:r>
              <a:rPr lang="en-US" dirty="0" smtClean="0"/>
              <a:t>typically run on a regular basis</a:t>
            </a:r>
          </a:p>
          <a:p>
            <a:pPr lvl="2"/>
            <a:r>
              <a:rPr lang="en-US" dirty="0" smtClean="0"/>
              <a:t>daemon</a:t>
            </a:r>
          </a:p>
          <a:p>
            <a:pPr lvl="2"/>
            <a:r>
              <a:rPr lang="en-US" dirty="0" err="1" smtClean="0"/>
              <a:t>cron</a:t>
            </a:r>
            <a:endParaRPr lang="en-US" dirty="0" smtClean="0"/>
          </a:p>
          <a:p>
            <a:pPr lvl="2"/>
            <a:r>
              <a:rPr lang="en-US" dirty="0" smtClean="0"/>
              <a:t>Windows service</a:t>
            </a:r>
            <a:endParaRPr lang="en-US" dirty="0"/>
          </a:p>
          <a:p>
            <a:r>
              <a:rPr lang="en-US" dirty="0" smtClean="0"/>
              <a:t>Included </a:t>
            </a:r>
            <a:r>
              <a:rPr lang="en-US" dirty="0"/>
              <a:t>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42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modes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 conjunction with a Chef Server</a:t>
            </a:r>
          </a:p>
          <a:p>
            <a:r>
              <a:rPr lang="en-US" dirty="0" smtClean="0"/>
              <a:t>Local mode (no Chef Server)</a:t>
            </a:r>
            <a:endParaRPr lang="en-US" dirty="0"/>
          </a:p>
          <a:p>
            <a:r>
              <a:rPr lang="en-US" dirty="0" smtClean="0"/>
              <a:t>Typically run with elevated privileges</a:t>
            </a:r>
          </a:p>
          <a:p>
            <a:pPr lvl="1"/>
            <a:r>
              <a:rPr lang="en-US" dirty="0" smtClean="0"/>
              <a:t>root, </a:t>
            </a:r>
            <a:r>
              <a:rPr lang="en-US" dirty="0" err="1" smtClean="0"/>
              <a:t>sudo</a:t>
            </a:r>
            <a:r>
              <a:rPr lang="en-US" dirty="0" smtClean="0"/>
              <a:t>, or Administrator</a:t>
            </a:r>
          </a:p>
          <a:p>
            <a:r>
              <a:rPr lang="en-US" dirty="0" smtClean="0"/>
              <a:t>Can run as non-root user</a:t>
            </a:r>
          </a:p>
        </p:txBody>
      </p:sp>
    </p:spTree>
    <p:extLst>
      <p:ext uri="{BB962C8B-B14F-4D97-AF65-F5344CB8AC3E}">
        <p14:creationId xmlns:p14="http://schemas.microsoft.com/office/powerpoint/2010/main" val="219249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privileges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Usually run with elevated privileges</a:t>
            </a:r>
          </a:p>
          <a:p>
            <a:pPr lvl="1"/>
            <a:r>
              <a:rPr lang="en-US" dirty="0" smtClean="0"/>
              <a:t>root</a:t>
            </a:r>
          </a:p>
          <a:p>
            <a:pPr lvl="1"/>
            <a:r>
              <a:rPr lang="en-US" dirty="0" err="1" smtClean="0"/>
              <a:t>sudo</a:t>
            </a:r>
            <a:endParaRPr lang="en-US" dirty="0" smtClean="0"/>
          </a:p>
          <a:p>
            <a:pPr lvl="1"/>
            <a:r>
              <a:rPr lang="en-US" dirty="0" smtClean="0"/>
              <a:t>Administrator</a:t>
            </a:r>
          </a:p>
          <a:p>
            <a:r>
              <a:rPr lang="en-US" dirty="0" smtClean="0"/>
              <a:t>Can run as a normal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22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 State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Policies describe the desired state</a:t>
            </a:r>
          </a:p>
          <a:p>
            <a:r>
              <a:rPr lang="en-US" dirty="0" smtClean="0"/>
              <a:t>Each node can follow a sub-set of policies</a:t>
            </a:r>
          </a:p>
          <a:p>
            <a:r>
              <a:rPr lang="en-US" dirty="0" smtClean="0"/>
              <a:t>The policies for each node are stored in a run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List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1155700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4997450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1108075"/>
            <a:ext cx="13716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1108075"/>
            <a:ext cx="13716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3086100"/>
            <a:ext cx="13716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308610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4975225"/>
            <a:ext cx="13716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0" y="4975225"/>
            <a:ext cx="13716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225" y="3101975"/>
            <a:ext cx="13716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71625" y="2476500"/>
            <a:ext cx="19163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 cookbook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24025" y="4502150"/>
            <a:ext cx="215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users cookbook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33550" y="6369050"/>
            <a:ext cx="22067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cookbook</a:t>
            </a:r>
          </a:p>
        </p:txBody>
      </p:sp>
    </p:spTree>
    <p:extLst>
      <p:ext uri="{BB962C8B-B14F-4D97-AF65-F5344CB8AC3E}">
        <p14:creationId xmlns:p14="http://schemas.microsoft.com/office/powerpoint/2010/main" val="424359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List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5" y="1108075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4997450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1108075"/>
            <a:ext cx="13716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1108075"/>
            <a:ext cx="13716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3086100"/>
            <a:ext cx="13716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308610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4975225"/>
            <a:ext cx="13716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0" y="4975225"/>
            <a:ext cx="13716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25" y="3101975"/>
            <a:ext cx="13716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71625" y="2476500"/>
            <a:ext cx="19163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 cookbook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24025" y="4502150"/>
            <a:ext cx="215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users cookbook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33550" y="6369050"/>
            <a:ext cx="22067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cookbook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35750" y="1111250"/>
            <a:ext cx="232665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</p:txBody>
      </p:sp>
      <p:cxnSp>
        <p:nvCxnSpPr>
          <p:cNvPr id="30" name="Straight Arrow Connector 29"/>
          <p:cNvCxnSpPr>
            <a:stCxn id="12" idx="3"/>
            <a:endCxn id="8" idx="1"/>
          </p:cNvCxnSpPr>
          <p:nvPr/>
        </p:nvCxnSpPr>
        <p:spPr>
          <a:xfrm>
            <a:off x="3067050" y="1793875"/>
            <a:ext cx="22955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3"/>
            <a:endCxn id="8" idx="1"/>
          </p:cNvCxnSpPr>
          <p:nvPr/>
        </p:nvCxnSpPr>
        <p:spPr>
          <a:xfrm flipV="1">
            <a:off x="3092450" y="1793875"/>
            <a:ext cx="2270125" cy="1978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325" y="11557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4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List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3076575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5" y="1108075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4997450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1108075"/>
            <a:ext cx="13716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1108075"/>
            <a:ext cx="13716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3086100"/>
            <a:ext cx="13716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308610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4975225"/>
            <a:ext cx="13716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0" y="4975225"/>
            <a:ext cx="13716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25" y="3101975"/>
            <a:ext cx="13716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71625" y="2476500"/>
            <a:ext cx="19163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 cookbook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24025" y="4502150"/>
            <a:ext cx="215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users cookbook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33550" y="6369050"/>
            <a:ext cx="22067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cookbook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35750" y="1111250"/>
            <a:ext cx="232665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29400" y="3009900"/>
            <a:ext cx="2702513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</p:txBody>
      </p:sp>
      <p:cxnSp>
        <p:nvCxnSpPr>
          <p:cNvPr id="32" name="Straight Arrow Connector 31"/>
          <p:cNvCxnSpPr>
            <a:endCxn id="7" idx="1"/>
          </p:cNvCxnSpPr>
          <p:nvPr/>
        </p:nvCxnSpPr>
        <p:spPr>
          <a:xfrm>
            <a:off x="3095625" y="1905000"/>
            <a:ext cx="2251075" cy="1857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3"/>
            <a:endCxn id="7" idx="1"/>
          </p:cNvCxnSpPr>
          <p:nvPr/>
        </p:nvCxnSpPr>
        <p:spPr>
          <a:xfrm flipV="1">
            <a:off x="3092450" y="3762375"/>
            <a:ext cx="2254250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0" idx="3"/>
            <a:endCxn id="7" idx="1"/>
          </p:cNvCxnSpPr>
          <p:nvPr/>
        </p:nvCxnSpPr>
        <p:spPr>
          <a:xfrm flipV="1">
            <a:off x="3219450" y="3762375"/>
            <a:ext cx="2127250" cy="1898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325" y="11557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8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List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3076575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5" y="1108075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4997450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1108075"/>
            <a:ext cx="13716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1108075"/>
            <a:ext cx="13716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3086100"/>
            <a:ext cx="13716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308610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4975225"/>
            <a:ext cx="13716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0" y="4975225"/>
            <a:ext cx="1371600" cy="1371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225" y="4975225"/>
            <a:ext cx="13716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25" y="3101975"/>
            <a:ext cx="13716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71625" y="2476500"/>
            <a:ext cx="19163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 cookbook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24025" y="4502150"/>
            <a:ext cx="215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users cookbook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33550" y="6369050"/>
            <a:ext cx="22067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cookbook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35750" y="1111250"/>
            <a:ext cx="232665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29400" y="3009900"/>
            <a:ext cx="2702513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18300" y="5119211"/>
            <a:ext cx="2839119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::server]</a:t>
            </a:r>
          </a:p>
        </p:txBody>
      </p:sp>
      <p:cxnSp>
        <p:nvCxnSpPr>
          <p:cNvPr id="34" name="Straight Arrow Connector 33"/>
          <p:cNvCxnSpPr>
            <a:endCxn id="21" idx="1"/>
          </p:cNvCxnSpPr>
          <p:nvPr/>
        </p:nvCxnSpPr>
        <p:spPr>
          <a:xfrm>
            <a:off x="3032125" y="1920875"/>
            <a:ext cx="2324100" cy="3740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1" idx="1"/>
          </p:cNvCxnSpPr>
          <p:nvPr/>
        </p:nvCxnSpPr>
        <p:spPr>
          <a:xfrm>
            <a:off x="3111500" y="3889375"/>
            <a:ext cx="2244725" cy="1771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0" idx="3"/>
            <a:endCxn id="21" idx="1"/>
          </p:cNvCxnSpPr>
          <p:nvPr/>
        </p:nvCxnSpPr>
        <p:spPr>
          <a:xfrm>
            <a:off x="3219450" y="5661025"/>
            <a:ext cx="21367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325" y="11557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8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List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3076575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5" y="1108075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4997450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1108075"/>
            <a:ext cx="13716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1108075"/>
            <a:ext cx="13716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3086100"/>
            <a:ext cx="13716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308610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4975225"/>
            <a:ext cx="13716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0" y="4975225"/>
            <a:ext cx="1371600" cy="1371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225" y="4975225"/>
            <a:ext cx="13716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25" y="3101975"/>
            <a:ext cx="13716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71625" y="2476500"/>
            <a:ext cx="19163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 cookbook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24025" y="4502150"/>
            <a:ext cx="215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users cookbook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33550" y="6369050"/>
            <a:ext cx="22067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cookbook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35750" y="1111250"/>
            <a:ext cx="232665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29400" y="3009900"/>
            <a:ext cx="2702513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18300" y="5119211"/>
            <a:ext cx="2839119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::server]</a:t>
            </a:r>
          </a:p>
        </p:txBody>
      </p:sp>
      <p:cxnSp>
        <p:nvCxnSpPr>
          <p:cNvPr id="30" name="Straight Arrow Connector 29"/>
          <p:cNvCxnSpPr>
            <a:stCxn id="12" idx="3"/>
            <a:endCxn id="8" idx="1"/>
          </p:cNvCxnSpPr>
          <p:nvPr/>
        </p:nvCxnSpPr>
        <p:spPr>
          <a:xfrm>
            <a:off x="3067050" y="1793875"/>
            <a:ext cx="22955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7" idx="1"/>
          </p:cNvCxnSpPr>
          <p:nvPr/>
        </p:nvCxnSpPr>
        <p:spPr>
          <a:xfrm>
            <a:off x="3095625" y="1905000"/>
            <a:ext cx="2251075" cy="1857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1" idx="1"/>
          </p:cNvCxnSpPr>
          <p:nvPr/>
        </p:nvCxnSpPr>
        <p:spPr>
          <a:xfrm>
            <a:off x="3032125" y="1920875"/>
            <a:ext cx="2324100" cy="3740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3"/>
            <a:endCxn id="8" idx="1"/>
          </p:cNvCxnSpPr>
          <p:nvPr/>
        </p:nvCxnSpPr>
        <p:spPr>
          <a:xfrm flipV="1">
            <a:off x="3092450" y="1793875"/>
            <a:ext cx="2270125" cy="1978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3"/>
            <a:endCxn id="7" idx="1"/>
          </p:cNvCxnSpPr>
          <p:nvPr/>
        </p:nvCxnSpPr>
        <p:spPr>
          <a:xfrm flipV="1">
            <a:off x="3092450" y="3762375"/>
            <a:ext cx="2254250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1" idx="1"/>
          </p:cNvCxnSpPr>
          <p:nvPr/>
        </p:nvCxnSpPr>
        <p:spPr>
          <a:xfrm>
            <a:off x="3111500" y="3889375"/>
            <a:ext cx="2244725" cy="1771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0" idx="3"/>
            <a:endCxn id="7" idx="1"/>
          </p:cNvCxnSpPr>
          <p:nvPr/>
        </p:nvCxnSpPr>
        <p:spPr>
          <a:xfrm flipV="1">
            <a:off x="3219450" y="3762375"/>
            <a:ext cx="2127250" cy="1898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0" idx="3"/>
            <a:endCxn id="21" idx="1"/>
          </p:cNvCxnSpPr>
          <p:nvPr/>
        </p:nvCxnSpPr>
        <p:spPr>
          <a:xfrm>
            <a:off x="3219450" y="5661025"/>
            <a:ext cx="21367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325" y="11557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8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4 – Verify the cookbook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need to test our new apache cookbook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The default recipe applies cleanly and our home page is visible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096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Streaming LIVE to YouTube via Google+ Hangout</a:t>
            </a:r>
          </a:p>
          <a:p>
            <a:r>
              <a:rPr lang="en-US" dirty="0" smtClean="0"/>
              <a:t>Slides in the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r>
              <a:rPr lang="en-US" dirty="0" smtClean="0"/>
              <a:t>Code will be added to </a:t>
            </a:r>
            <a:r>
              <a:rPr lang="en-US" dirty="0" err="1" smtClean="0"/>
              <a:t>GitHub</a:t>
            </a:r>
            <a:r>
              <a:rPr lang="en-US" dirty="0" smtClean="0"/>
              <a:t> as we go</a:t>
            </a:r>
          </a:p>
          <a:p>
            <a:endParaRPr lang="en-US" dirty="0"/>
          </a:p>
          <a:p>
            <a:r>
              <a:rPr lang="en-US" dirty="0" smtClean="0"/>
              <a:t>But…we have a social contract…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file[/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 (up to date)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0/3 resources updated in 14.375566874 seconds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chef-client with a run list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</a:t>
            </a:r>
            <a:r>
              <a:rPr lang="en-US" dirty="0"/>
              <a:t>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346551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world&lt;/h1&gt;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home page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9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State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node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5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Object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8734426" cy="5257800"/>
          </a:xfrm>
        </p:spPr>
        <p:txBody>
          <a:bodyPr/>
          <a:lstStyle/>
          <a:p>
            <a:r>
              <a:rPr lang="en-US" dirty="0" smtClean="0"/>
              <a:t>A node is a physical, virtual, or cloud machine that is managed by the chef-client</a:t>
            </a:r>
          </a:p>
          <a:p>
            <a:endParaRPr lang="en-US" dirty="0" smtClean="0"/>
          </a:p>
          <a:p>
            <a:r>
              <a:rPr lang="en-US" dirty="0" smtClean="0"/>
              <a:t>Node object is a data structure representing the state of a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8429408" y="6564313"/>
            <a:ext cx="3028950" cy="293687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chef_overview_nodes.html</a:t>
            </a:r>
            <a:endParaRPr lang="en-US" dirty="0"/>
          </a:p>
        </p:txBody>
      </p:sp>
      <p:pic>
        <p:nvPicPr>
          <p:cNvPr id="11" name="Picture Placeholder 10" descr="About Nodes — Chef Docs-1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964" r="-137964"/>
          <a:stretch>
            <a:fillRect/>
          </a:stretch>
        </p:blipFill>
        <p:spPr>
          <a:xfrm>
            <a:off x="8572500" y="1143000"/>
            <a:ext cx="2746375" cy="5257800"/>
          </a:xfrm>
        </p:spPr>
      </p:pic>
    </p:spTree>
    <p:extLst>
      <p:ext uri="{BB962C8B-B14F-4D97-AF65-F5344CB8AC3E}">
        <p14:creationId xmlns:p14="http://schemas.microsoft.com/office/powerpoint/2010/main" val="33452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state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saves the current state of the node</a:t>
            </a:r>
          </a:p>
          <a:p>
            <a:r>
              <a:rPr lang="en-US" dirty="0" smtClean="0"/>
              <a:t>Local mode – in the nodes directory</a:t>
            </a:r>
          </a:p>
          <a:p>
            <a:r>
              <a:rPr lang="en-US" dirty="0" smtClean="0"/>
              <a:t>Normal mode – on the Chef server</a:t>
            </a:r>
          </a:p>
        </p:txBody>
      </p:sp>
    </p:spTree>
    <p:extLst>
      <p:ext uri="{BB962C8B-B14F-4D97-AF65-F5344CB8AC3E}">
        <p14:creationId xmlns:p14="http://schemas.microsoft.com/office/powerpoint/2010/main" val="14282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l-PL" dirty="0"/>
              <a:t>ip-172-31-32-114.ec2.internal.json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directory:  nodes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ls</a:t>
            </a:r>
            <a:r>
              <a:rPr lang="en-US" dirty="0" smtClean="0"/>
              <a:t> ~/chef-repo/nodes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"name": "ip-172-31-32-114.ec2.internal",</a:t>
            </a:r>
          </a:p>
          <a:p>
            <a:r>
              <a:rPr lang="en-US" dirty="0"/>
              <a:t>  "normal": {</a:t>
            </a:r>
          </a:p>
          <a:p>
            <a:r>
              <a:rPr lang="en-US" dirty="0"/>
              <a:t>    "tags": [</a:t>
            </a:r>
          </a:p>
          <a:p>
            <a:endParaRPr lang="en-US" dirty="0"/>
          </a:p>
          <a:p>
            <a:r>
              <a:rPr lang="en-US" dirty="0"/>
              <a:t>    ]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"automatic": {</a:t>
            </a:r>
          </a:p>
          <a:p>
            <a:r>
              <a:rPr lang="en-US" dirty="0"/>
              <a:t>    "languages": {</a:t>
            </a:r>
          </a:p>
          <a:p>
            <a:r>
              <a:rPr lang="en-US" dirty="0"/>
              <a:t>      "ruby": {</a:t>
            </a:r>
          </a:p>
          <a:p>
            <a:r>
              <a:rPr lang="en-US" dirty="0"/>
              <a:t>        "platform": "x86_64-linux",</a:t>
            </a:r>
          </a:p>
          <a:p>
            <a:r>
              <a:rPr lang="en-US" dirty="0"/>
              <a:t>        "version": "2.1.2",</a:t>
            </a:r>
          </a:p>
          <a:p>
            <a:r>
              <a:rPr lang="en-US" dirty="0"/>
              <a:t>  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  "target":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  "host":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the node’s .</a:t>
            </a:r>
            <a:r>
              <a:rPr lang="en-US" dirty="0" err="1" smtClean="0"/>
              <a:t>json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less nodes/*.</a:t>
            </a:r>
            <a:r>
              <a:rPr lang="en-US" dirty="0" err="1" smtClean="0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system profiler that is used to detect the state of nodes</a:t>
            </a:r>
          </a:p>
          <a:p>
            <a:pPr lvl="1"/>
            <a:r>
              <a:rPr lang="en-US" dirty="0" smtClean="0"/>
              <a:t>Platform</a:t>
            </a:r>
          </a:p>
          <a:p>
            <a:pPr lvl="1"/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And much more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6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"languages": {</a:t>
            </a:r>
          </a:p>
          <a:p>
            <a:r>
              <a:rPr lang="en-US" dirty="0"/>
              <a:t>    "ruby": {</a:t>
            </a:r>
          </a:p>
          <a:p>
            <a:r>
              <a:rPr lang="en-US" dirty="0"/>
              <a:t>      "platform": "x86_64-linux",</a:t>
            </a:r>
          </a:p>
          <a:p>
            <a:r>
              <a:rPr lang="en-US" dirty="0"/>
              <a:t>      "version": "2.1.2",</a:t>
            </a:r>
          </a:p>
          <a:p>
            <a:r>
              <a:rPr lang="en-US" dirty="0"/>
              <a:t>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"target":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"host":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     "</a:t>
            </a:r>
            <a:r>
              <a:rPr lang="en-US" dirty="0" err="1"/>
              <a:t>host_vendor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bin_dir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/embedded/bin",</a:t>
            </a:r>
          </a:p>
          <a:p>
            <a:r>
              <a:rPr lang="en-US" dirty="0"/>
              <a:t>      "</a:t>
            </a:r>
            <a:r>
              <a:rPr lang="en-US" dirty="0" err="1"/>
              <a:t>ruby_bin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/embedded/bin/ruby",</a:t>
            </a:r>
          </a:p>
          <a:p>
            <a:r>
              <a:rPr lang="en-US" dirty="0"/>
              <a:t>      "</a:t>
            </a:r>
            <a:r>
              <a:rPr lang="en-US" dirty="0" err="1"/>
              <a:t>gems_dir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/embedded/lib/ruby/gems/2.1.0",</a:t>
            </a:r>
          </a:p>
          <a:p>
            <a:r>
              <a:rPr lang="en-US" dirty="0"/>
              <a:t>      "</a:t>
            </a:r>
            <a:r>
              <a:rPr lang="en-US" dirty="0" err="1"/>
              <a:t>gem_bin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/embedded/bin/gem"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| 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3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t-BR" dirty="0"/>
              <a:t>[</a:t>
            </a:r>
          </a:p>
          <a:p>
            <a:r>
              <a:rPr lang="pt-BR" dirty="0"/>
              <a:t>  "centos"</a:t>
            </a:r>
          </a:p>
          <a:p>
            <a:r>
              <a:rPr lang="pt-BR" dirty="0"/>
              <a:t>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ohai</a:t>
            </a:r>
            <a:r>
              <a:rPr lang="en-US" dirty="0" smtClean="0"/>
              <a:t> to find the platform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4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 "platform": "x86_64-linux",</a:t>
            </a:r>
          </a:p>
          <a:p>
            <a:r>
              <a:rPr lang="en-US" dirty="0"/>
              <a:t>    "platform": "centos",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platform in the node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grep</a:t>
            </a:r>
            <a:r>
              <a:rPr lang="en-US" dirty="0"/>
              <a:t> '"platform"' nodes/*.</a:t>
            </a:r>
            <a:r>
              <a:rPr lang="en-US" dirty="0" err="1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1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</a:t>
            </a:r>
            <a:r>
              <a:rPr lang="en-US" sz="3700" dirty="0"/>
              <a:t>5</a:t>
            </a:r>
            <a:r>
              <a:rPr lang="en-US" sz="3700" dirty="0" smtClean="0"/>
              <a:t> – Read node attributes in our policy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want to see some node details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additional information about the node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133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9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913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255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cdf94d to 4ff592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2014-09-23 13:28:23.912127556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/chef-rendered-template20140924-11927-m0wkgp        2014-09-24 02:07:43.954127556 +0000</a:t>
            </a:r>
          </a:p>
          <a:p>
            <a:r>
              <a:rPr lang="en-US" dirty="0"/>
              <a:t>    @@ -1,2 +1,8 @@</a:t>
            </a:r>
          </a:p>
          <a:p>
            <a:r>
              <a:rPr lang="en-US" dirty="0"/>
              <a:t>     &lt;h1&gt;hello world&lt;/h1&gt;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+&lt;p&gt;</a:t>
            </a:r>
          </a:p>
          <a:p>
            <a:r>
              <a:rPr lang="en-US" dirty="0"/>
              <a:t>    +  This is a centos 6.5 server.</a:t>
            </a:r>
          </a:p>
          <a:p>
            <a:r>
              <a:rPr lang="en-US" dirty="0"/>
              <a:t>    +  with 1695028kB RAM.</a:t>
            </a:r>
          </a:p>
          <a:p>
            <a:r>
              <a:rPr lang="en-US" dirty="0"/>
              <a:t>    +&lt;/p&gt;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14.101936386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19906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world&lt;/h1&gt;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3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node attributes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 provides many attributes for the node object</a:t>
            </a:r>
          </a:p>
          <a:p>
            <a:r>
              <a:rPr lang="en-US" dirty="0" smtClean="0"/>
              <a:t>You may want to include your own custom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7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Chef</a:t>
            </a:r>
          </a:p>
          <a:p>
            <a:r>
              <a:rPr lang="en-US" dirty="0"/>
              <a:t>Resources</a:t>
            </a:r>
          </a:p>
          <a:p>
            <a:r>
              <a:rPr lang="en-US" dirty="0"/>
              <a:t>Recipes</a:t>
            </a:r>
          </a:p>
          <a:p>
            <a:r>
              <a:rPr lang="en-US" dirty="0"/>
              <a:t>Cookbooks</a:t>
            </a:r>
          </a:p>
          <a:p>
            <a:r>
              <a:rPr lang="en-US" dirty="0"/>
              <a:t>Ensuring desired state</a:t>
            </a:r>
          </a:p>
          <a:p>
            <a:r>
              <a:rPr lang="en-US" dirty="0"/>
              <a:t>Infrastructure State</a:t>
            </a:r>
          </a:p>
          <a:p>
            <a:r>
              <a:rPr lang="en-US" dirty="0"/>
              <a:t>Faster Feedback with Testing</a:t>
            </a:r>
          </a:p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20934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6 - Create a custom node attribute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need a customized greeting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 custom greeting.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04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6 - </a:t>
            </a:r>
            <a:r>
              <a:rPr lang="en-US" dirty="0"/>
              <a:t>Create a custom node attribute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the attribute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Display the attribute on the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attribute [path/to/cookbook]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can generate attributes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attribute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4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Compiling Cookbooks...</a:t>
            </a:r>
          </a:p>
          <a:p>
            <a:r>
              <a:rPr lang="en-US" sz="1600" dirty="0"/>
              <a:t>Recipe: </a:t>
            </a:r>
            <a:r>
              <a:rPr lang="en-US" sz="1600" dirty="0" err="1"/>
              <a:t>code_generator</a:t>
            </a:r>
            <a:r>
              <a:rPr lang="en-US" sz="1600" dirty="0"/>
              <a:t>::attribute</a:t>
            </a:r>
          </a:p>
          <a:p>
            <a:r>
              <a:rPr lang="en-US" sz="1600" dirty="0"/>
              <a:t>  * directory[cookbooks/apache/attributes] action create</a:t>
            </a:r>
          </a:p>
          <a:p>
            <a:r>
              <a:rPr lang="en-US" sz="1600" dirty="0"/>
              <a:t>    - create new directory cookbooks/apache/attributes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  <a:p>
            <a:r>
              <a:rPr lang="en-US" sz="1600" dirty="0"/>
              <a:t>  * template[cookbooks/apache/attributes/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] action create</a:t>
            </a:r>
          </a:p>
          <a:p>
            <a:r>
              <a:rPr lang="en-US" sz="1600" dirty="0"/>
              <a:t>    - create new file cookbooks/apache/attributes/</a:t>
            </a:r>
            <a:r>
              <a:rPr lang="en-US" sz="1600" dirty="0" err="1"/>
              <a:t>default.rb</a:t>
            </a:r>
            <a:endParaRPr lang="en-US" sz="1600" dirty="0"/>
          </a:p>
          <a:p>
            <a:r>
              <a:rPr lang="en-US" sz="1600" dirty="0"/>
              <a:t>    - update content in file 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 from none to e3b0c4</a:t>
            </a:r>
          </a:p>
          <a:p>
            <a:r>
              <a:rPr lang="en-US" sz="1600" dirty="0"/>
              <a:t>    (diff output suppressed by </a:t>
            </a:r>
            <a:r>
              <a:rPr lang="en-US" sz="1600" dirty="0" err="1"/>
              <a:t>config</a:t>
            </a:r>
            <a:r>
              <a:rPr lang="en-US" sz="1600" dirty="0"/>
              <a:t>)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attribute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/>
              <a:t>chef generate attribute cookbooks/apache/ default</a:t>
            </a:r>
          </a:p>
        </p:txBody>
      </p:sp>
    </p:spTree>
    <p:extLst>
      <p:ext uri="{BB962C8B-B14F-4D97-AF65-F5344CB8AC3E}">
        <p14:creationId xmlns:p14="http://schemas.microsoft.com/office/powerpoint/2010/main" val="87902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attribute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default</a:t>
            </a:r>
            <a:r>
              <a:rPr lang="en-US" b="1" dirty="0">
                <a:solidFill>
                  <a:srgbClr val="CE5C00"/>
                </a:solidFill>
              </a:rPr>
              <a:t>[</a:t>
            </a:r>
            <a:r>
              <a:rPr lang="en-US" b="1" dirty="0">
                <a:solidFill>
                  <a:srgbClr val="4E9A06"/>
                </a:solidFill>
              </a:rPr>
              <a:t>'apache'</a:t>
            </a:r>
            <a:r>
              <a:rPr lang="en-US" b="1" dirty="0">
                <a:solidFill>
                  <a:srgbClr val="CE5C00"/>
                </a:solidFill>
              </a:rPr>
              <a:t>][</a:t>
            </a:r>
            <a:r>
              <a:rPr lang="en-US" b="1" dirty="0">
                <a:solidFill>
                  <a:srgbClr val="4E9A06"/>
                </a:solidFill>
              </a:rPr>
              <a:t>'greeting'</a:t>
            </a:r>
            <a:r>
              <a:rPr lang="en-US" b="1" dirty="0">
                <a:solidFill>
                  <a:srgbClr val="CE5C00"/>
                </a:solidFill>
              </a:rPr>
              <a:t>] = </a:t>
            </a:r>
            <a:r>
              <a:rPr lang="en-US" b="1" dirty="0">
                <a:solidFill>
                  <a:srgbClr val="4E9A06"/>
                </a:solidFill>
              </a:rPr>
              <a:t>"DC"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cookbooks/apache/attributes/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&lt;%= node["apache"]["greeting"] %&gt;&lt;/h1&gt;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This is 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server.</a:t>
            </a:r>
          </a:p>
          <a:p>
            <a:r>
              <a:rPr lang="en-US" sz="1900" dirty="0"/>
              <a:t>  with &lt;%= node["memory"]["total"] %&gt; RAM.</a:t>
            </a:r>
          </a:p>
          <a:p>
            <a:r>
              <a:rPr lang="en-US" sz="1900" dirty="0"/>
              <a:t>&lt;/p&gt;</a:t>
            </a:r>
          </a:p>
          <a:p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cookbooks/apache/templates/default/</a:t>
            </a:r>
            <a:r>
              <a:rPr lang="en-US" dirty="0" err="1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9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4ff592 to 470462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2014-09-24 02:07:43.954127556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/chef-rendered-template20140924-12185-11ypb0t       2014-09-24 02:25:25.833127556 +0000</a:t>
            </a:r>
          </a:p>
          <a:p>
            <a:r>
              <a:rPr lang="en-US" dirty="0"/>
              <a:t>    @@ -1,4 +1,4 @@</a:t>
            </a:r>
          </a:p>
          <a:p>
            <a:r>
              <a:rPr lang="en-US" dirty="0"/>
              <a:t>    -&lt;h1&gt;hello world&lt;/h1&gt;</a:t>
            </a:r>
          </a:p>
          <a:p>
            <a:r>
              <a:rPr lang="en-US" dirty="0"/>
              <a:t>    +&lt;h1&gt;hello DC&lt;/h1&gt;</a:t>
            </a:r>
          </a:p>
          <a:p>
            <a:endParaRPr lang="en-US" dirty="0"/>
          </a:p>
          <a:p>
            <a:r>
              <a:rPr lang="en-US" dirty="0"/>
              <a:t>     &lt;p&gt;</a:t>
            </a:r>
          </a:p>
          <a:p>
            <a:r>
              <a:rPr lang="en-US" dirty="0"/>
              <a:t>       This is a centos 6.5 server.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14.061031604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401021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DC&lt;/h1&gt;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33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Faster Feedback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Automate your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policy</a:t>
            </a:r>
          </a:p>
          <a:p>
            <a:r>
              <a:rPr lang="en-US" dirty="0" smtClean="0"/>
              <a:t>Apply policy</a:t>
            </a:r>
          </a:p>
          <a:p>
            <a:r>
              <a:rPr lang="en-US" dirty="0" smtClean="0"/>
              <a:t>Verify policy</a:t>
            </a:r>
          </a:p>
          <a:p>
            <a:endParaRPr lang="en-US" dirty="0"/>
          </a:p>
          <a:p>
            <a:r>
              <a:rPr lang="en-US" dirty="0" smtClean="0"/>
              <a:t>Not bad for the simple case, will quickly get untenable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767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We’ll take breaks when we need them</a:t>
            </a:r>
          </a:p>
          <a:p>
            <a:r>
              <a:rPr lang="en-US" dirty="0" smtClean="0"/>
              <a:t>We will break for lunch, but lunch is not provided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0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Faster Feedback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Speed-up the feedback loops with automated testing.</a:t>
            </a:r>
          </a:p>
          <a:p>
            <a:r>
              <a:rPr lang="en-US" dirty="0" smtClean="0"/>
              <a:t>Have confidence in your changes before you run them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5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pedantries of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</a:p>
          <a:p>
            <a:r>
              <a:rPr lang="en-US" dirty="0" smtClean="0"/>
              <a:t>Integration testing</a:t>
            </a:r>
          </a:p>
          <a:p>
            <a:r>
              <a:rPr lang="en-US" dirty="0" smtClean="0"/>
              <a:t>Acceptance testing</a:t>
            </a:r>
          </a:p>
          <a:p>
            <a:r>
              <a:rPr lang="en-US" dirty="0" smtClean="0"/>
              <a:t>Functional testing</a:t>
            </a:r>
          </a:p>
          <a:p>
            <a:r>
              <a:rPr lang="en-US" dirty="0" smtClean="0"/>
              <a:t>Regression testing</a:t>
            </a:r>
          </a:p>
          <a:p>
            <a:r>
              <a:rPr lang="en-US" dirty="0" smtClean="0"/>
              <a:t>Smoke testing</a:t>
            </a:r>
          </a:p>
          <a:p>
            <a:r>
              <a:rPr lang="en-US" dirty="0" smtClean="0"/>
              <a:t>Load testing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8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1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</p:txBody>
      </p:sp>
    </p:spTree>
    <p:extLst>
      <p:ext uri="{BB962C8B-B14F-4D97-AF65-F5344CB8AC3E}">
        <p14:creationId xmlns:p14="http://schemas.microsoft.com/office/powerpoint/2010/main" val="280677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5052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  <a:p>
            <a:pPr lvl="1"/>
            <a:r>
              <a:rPr lang="en-US" dirty="0" smtClean="0"/>
              <a:t>A target server running the same OS as production</a:t>
            </a:r>
          </a:p>
        </p:txBody>
      </p:sp>
    </p:spTree>
    <p:extLst>
      <p:ext uri="{BB962C8B-B14F-4D97-AF65-F5344CB8AC3E}">
        <p14:creationId xmlns:p14="http://schemas.microsoft.com/office/powerpoint/2010/main" val="5052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861425" cy="5257800"/>
          </a:xfrm>
        </p:spPr>
        <p:txBody>
          <a:bodyPr/>
          <a:lstStyle/>
          <a:p>
            <a:r>
              <a:rPr lang="en-US" dirty="0" smtClean="0"/>
              <a:t>Test harness to execute code on one or more platforms</a:t>
            </a:r>
          </a:p>
          <a:p>
            <a:r>
              <a:rPr lang="en-US" dirty="0" smtClean="0"/>
              <a:t>Driver plugins to allow your code to run on various cloud and virtualization providers</a:t>
            </a:r>
          </a:p>
          <a:p>
            <a:r>
              <a:rPr lang="en-US" dirty="0" smtClean="0"/>
              <a:t>Includes support for many testing frameworks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428875"/>
            <a:ext cx="251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0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configuration file for your Test Kitchen</a:t>
            </a:r>
          </a:p>
          <a:p>
            <a:r>
              <a:rPr lang="en-US" dirty="0" smtClean="0"/>
              <a:t>driver – virtualization or cloud provider</a:t>
            </a:r>
          </a:p>
          <a:p>
            <a:r>
              <a:rPr lang="en-US" dirty="0" err="1" smtClean="0"/>
              <a:t>provisioner</a:t>
            </a:r>
            <a:r>
              <a:rPr lang="en-US" dirty="0" smtClean="0"/>
              <a:t> – application to configure the node</a:t>
            </a:r>
          </a:p>
          <a:p>
            <a:r>
              <a:rPr lang="en-US" dirty="0" smtClean="0"/>
              <a:t>platforms – target operating systems</a:t>
            </a:r>
          </a:p>
          <a:p>
            <a:r>
              <a:rPr lang="en-US" dirty="0" smtClean="0"/>
              <a:t>suites – target configurations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65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</a:t>
            </a:r>
            <a:r>
              <a:rPr lang="en-US" b="1" dirty="0"/>
              <a:t>:</a:t>
            </a:r>
          </a:p>
          <a:p>
            <a:r>
              <a:rPr lang="en-US" dirty="0"/>
              <a:t>  name</a:t>
            </a:r>
            <a:r>
              <a:rPr lang="en-US" b="1" dirty="0"/>
              <a:t>: </a:t>
            </a:r>
            <a:r>
              <a:rPr lang="en-US" b="1" dirty="0" err="1"/>
              <a:t>docker</a:t>
            </a:r>
            <a:endParaRPr lang="en-US" b="1" dirty="0"/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b="1" dirty="0"/>
              <a:t>:</a:t>
            </a:r>
          </a:p>
          <a:p>
            <a:r>
              <a:rPr lang="en-US" dirty="0"/>
              <a:t>  name</a:t>
            </a:r>
            <a:r>
              <a:rPr lang="en-US" b="1" dirty="0"/>
              <a:t>: </a:t>
            </a:r>
            <a:r>
              <a:rPr lang="en-US" b="1" dirty="0" err="1"/>
              <a:t>chef_zero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platforms</a:t>
            </a:r>
            <a:r>
              <a:rPr lang="en-US" b="1" dirty="0"/>
              <a:t>:</a:t>
            </a:r>
          </a:p>
          <a:p>
            <a:r>
              <a:rPr lang="pt-BR" dirty="0"/>
              <a:t>  </a:t>
            </a:r>
            <a:r>
              <a:rPr lang="pt-BR" b="1" dirty="0"/>
              <a:t>- </a:t>
            </a:r>
            <a:r>
              <a:rPr lang="pt-BR" b="1" dirty="0" err="1"/>
              <a:t>name</a:t>
            </a:r>
            <a:r>
              <a:rPr lang="pt-BR" b="1" dirty="0"/>
              <a:t>: centos-6.4</a:t>
            </a:r>
          </a:p>
          <a:p>
            <a:endParaRPr lang="pt-BR" dirty="0"/>
          </a:p>
          <a:p>
            <a:r>
              <a:rPr lang="pt-BR" dirty="0" err="1"/>
              <a:t>suites</a:t>
            </a:r>
            <a:r>
              <a:rPr lang="pt-BR" b="1" dirty="0"/>
              <a:t>:</a:t>
            </a:r>
          </a:p>
          <a:p>
            <a:r>
              <a:rPr lang="pt-BR" dirty="0"/>
              <a:t>  </a:t>
            </a:r>
            <a:r>
              <a:rPr lang="pt-BR" b="1" dirty="0"/>
              <a:t>- </a:t>
            </a:r>
            <a:r>
              <a:rPr lang="pt-BR" b="1" dirty="0" err="1"/>
              <a:t>name</a:t>
            </a:r>
            <a:r>
              <a:rPr lang="pt-BR" b="1" dirty="0"/>
              <a:t>: default</a:t>
            </a:r>
          </a:p>
          <a:p>
            <a:r>
              <a:rPr lang="pt-BR" dirty="0"/>
              <a:t>    </a:t>
            </a:r>
            <a:r>
              <a:rPr lang="pt-BR" dirty="0" err="1"/>
              <a:t>run_list</a:t>
            </a:r>
            <a:r>
              <a:rPr lang="pt-BR" b="1" dirty="0"/>
              <a:t>:</a:t>
            </a:r>
          </a:p>
          <a:p>
            <a:r>
              <a:rPr lang="pt-BR" dirty="0"/>
              <a:t>      </a:t>
            </a:r>
            <a:r>
              <a:rPr lang="pt-BR" b="1" dirty="0"/>
              <a:t>- </a:t>
            </a:r>
            <a:r>
              <a:rPr lang="pt-BR" b="1" dirty="0" err="1"/>
              <a:t>recipe</a:t>
            </a:r>
            <a:r>
              <a:rPr lang="pt-BR" b="1" dirty="0"/>
              <a:t>[apache::default]</a:t>
            </a:r>
          </a:p>
          <a:p>
            <a:r>
              <a:rPr lang="pt-BR" dirty="0"/>
              <a:t>    </a:t>
            </a:r>
            <a:r>
              <a:rPr lang="pt-BR" dirty="0" err="1"/>
              <a:t>attributes</a:t>
            </a:r>
            <a:r>
              <a:rPr lang="pt-BR" b="1" dirty="0"/>
              <a:t>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cookbooks/apache/.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03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Portable, lightweight application runtime</a:t>
            </a:r>
          </a:p>
          <a:p>
            <a:r>
              <a:rPr lang="en-US" dirty="0" smtClean="0"/>
              <a:t>Linux containers</a:t>
            </a:r>
          </a:p>
          <a:p>
            <a:r>
              <a:rPr lang="en-US" dirty="0" smtClean="0"/>
              <a:t>Installed on the workstation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https://d3oypxn00j2a10.cloudfront.net/0.10.3/</a:t>
            </a:r>
            <a:r>
              <a:rPr lang="en-US" dirty="0" err="1"/>
              <a:t>img</a:t>
            </a:r>
            <a:r>
              <a:rPr lang="en-US" dirty="0"/>
              <a:t>/homepage/</a:t>
            </a:r>
            <a:r>
              <a:rPr lang="en-US" dirty="0" err="1"/>
              <a:t>docker</a:t>
            </a:r>
            <a:r>
              <a:rPr lang="en-US" dirty="0"/>
              <a:t>-whale-home-logo-@2x.png?cf34b4b2b839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267" b="-342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Install Chef DK - </a:t>
            </a:r>
            <a:r>
              <a:rPr lang="en-US" sz="3600" dirty="0" err="1" smtClean="0"/>
              <a:t>downloads.getchef.com</a:t>
            </a:r>
            <a:r>
              <a:rPr lang="en-US" sz="3600" dirty="0"/>
              <a:t>/chef-</a:t>
            </a:r>
            <a:r>
              <a:rPr lang="en-US" sz="3600" dirty="0" err="1" smtClean="0"/>
              <a:t>dk</a:t>
            </a:r>
            <a:endParaRPr lang="en-US" sz="3600" dirty="0" smtClean="0"/>
          </a:p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(Optional)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1929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pt-BR" sz="1500" dirty="0"/>
              <a:t>REPOSITORY          TAG                 IMAGE ID            CREATED             VIRTUAL SIZE</a:t>
            </a:r>
          </a:p>
          <a:p>
            <a:r>
              <a:rPr lang="pt-BR" sz="1500" dirty="0"/>
              <a:t>centos              centos5             5a1ebaa356ff        2 </a:t>
            </a:r>
            <a:r>
              <a:rPr lang="pt-BR" sz="1500" dirty="0" err="1"/>
              <a:t>weeks</a:t>
            </a:r>
            <a:r>
              <a:rPr lang="pt-BR" sz="1500" dirty="0"/>
              <a:t> </a:t>
            </a:r>
            <a:r>
              <a:rPr lang="pt-BR" sz="1500" dirty="0" err="1"/>
              <a:t>ago</a:t>
            </a:r>
            <a:r>
              <a:rPr lang="pt-BR" sz="1500" dirty="0"/>
              <a:t>         484 MB</a:t>
            </a:r>
          </a:p>
          <a:p>
            <a:r>
              <a:rPr lang="pt-BR" sz="1500" dirty="0"/>
              <a:t>centos              centos7             70214e5d0a90        2 </a:t>
            </a:r>
            <a:r>
              <a:rPr lang="pt-BR" sz="1500" dirty="0" err="1"/>
              <a:t>weeks</a:t>
            </a:r>
            <a:r>
              <a:rPr lang="pt-BR" sz="1500" dirty="0"/>
              <a:t> </a:t>
            </a:r>
            <a:r>
              <a:rPr lang="pt-BR" sz="1500" dirty="0" err="1"/>
              <a:t>ago</a:t>
            </a:r>
            <a:r>
              <a:rPr lang="pt-BR" sz="1500" dirty="0"/>
              <a:t>         224 MB</a:t>
            </a:r>
          </a:p>
          <a:p>
            <a:r>
              <a:rPr lang="pt-BR" sz="1500" dirty="0"/>
              <a:t>centos              </a:t>
            </a:r>
            <a:r>
              <a:rPr lang="pt-BR" sz="1500" dirty="0" err="1"/>
              <a:t>latest</a:t>
            </a:r>
            <a:r>
              <a:rPr lang="pt-BR" sz="1500" dirty="0"/>
              <a:t>              70214e5d0a90        2 </a:t>
            </a:r>
            <a:r>
              <a:rPr lang="pt-BR" sz="1500" dirty="0" err="1"/>
              <a:t>weeks</a:t>
            </a:r>
            <a:r>
              <a:rPr lang="pt-BR" sz="1500" dirty="0"/>
              <a:t> </a:t>
            </a:r>
            <a:r>
              <a:rPr lang="pt-BR" sz="1500" dirty="0" err="1"/>
              <a:t>ago</a:t>
            </a:r>
            <a:r>
              <a:rPr lang="pt-BR" sz="1500" dirty="0"/>
              <a:t>         224 MB</a:t>
            </a:r>
          </a:p>
          <a:p>
            <a:r>
              <a:rPr lang="pt-BR" sz="1500" dirty="0"/>
              <a:t>centos              centos6             68eb857ffb51        2 </a:t>
            </a:r>
            <a:r>
              <a:rPr lang="pt-BR" sz="1500" dirty="0" err="1"/>
              <a:t>weeks</a:t>
            </a:r>
            <a:r>
              <a:rPr lang="pt-BR" sz="1500" dirty="0"/>
              <a:t> </a:t>
            </a:r>
            <a:r>
              <a:rPr lang="pt-BR" sz="1500" dirty="0" err="1"/>
              <a:t>ago</a:t>
            </a:r>
            <a:r>
              <a:rPr lang="pt-BR" sz="1500" dirty="0"/>
              <a:t>         212.7 MB</a:t>
            </a:r>
            <a:endParaRPr lang="en-US" sz="15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63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kitchen-</a:t>
            </a:r>
            <a:r>
              <a:rPr lang="en-US" dirty="0" err="1" smtClean="0"/>
              <a:t>docker</a:t>
            </a:r>
            <a:r>
              <a:rPr lang="en-US" dirty="0" smtClean="0"/>
              <a:t> gem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driver that allows Test Kitchen to work with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Installed on the workstation</a:t>
            </a:r>
          </a:p>
          <a:p>
            <a:endParaRPr lang="en-US" dirty="0"/>
          </a:p>
          <a:p>
            <a:r>
              <a:rPr lang="en-US" dirty="0" err="1" smtClean="0"/>
              <a:t>ChefDK</a:t>
            </a:r>
            <a:r>
              <a:rPr lang="en-US" dirty="0" smtClean="0"/>
              <a:t> includes kitchen-vagrant</a:t>
            </a:r>
          </a:p>
        </p:txBody>
      </p:sp>
    </p:spTree>
    <p:extLst>
      <p:ext uri="{BB962C8B-B14F-4D97-AF65-F5344CB8AC3E}">
        <p14:creationId xmlns:p14="http://schemas.microsoft.com/office/powerpoint/2010/main" val="237291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** LOCAL GEMS ***</a:t>
            </a:r>
          </a:p>
          <a:p>
            <a:endParaRPr lang="en-US" dirty="0"/>
          </a:p>
          <a:p>
            <a:r>
              <a:rPr lang="en-US" dirty="0"/>
              <a:t>kitchen-</a:t>
            </a:r>
            <a:r>
              <a:rPr lang="en-US" dirty="0" err="1"/>
              <a:t>docker</a:t>
            </a:r>
            <a:r>
              <a:rPr lang="en-US" dirty="0"/>
              <a:t> (1.5.0)</a:t>
            </a:r>
          </a:p>
          <a:p>
            <a:r>
              <a:rPr lang="en-US" dirty="0"/>
              <a:t>kitchen-vagrant (0.15.0)</a:t>
            </a:r>
          </a:p>
          <a:p>
            <a:r>
              <a:rPr lang="en-US" dirty="0"/>
              <a:t>test-kitchen (1.2.1)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kitchen-</a:t>
            </a:r>
            <a:r>
              <a:rPr lang="en-US" dirty="0" err="1" smtClean="0"/>
              <a:t>docker</a:t>
            </a:r>
            <a:r>
              <a:rPr lang="en-US" dirty="0" smtClean="0"/>
              <a:t> is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gem list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7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7 – Verify chef-client success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Testing our cookbook takes too long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cookbook runs in test kitchen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111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apache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3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Instance           Driver  </a:t>
            </a:r>
            <a:r>
              <a:rPr lang="en-US" sz="2700" dirty="0" err="1"/>
              <a:t>Provisioner</a:t>
            </a:r>
            <a:r>
              <a:rPr lang="en-US" sz="2700" dirty="0"/>
              <a:t>  Last Action</a:t>
            </a:r>
          </a:p>
          <a:p>
            <a:r>
              <a:rPr lang="en-US" sz="2700" dirty="0"/>
              <a:t>default-centos-64  </a:t>
            </a:r>
            <a:r>
              <a:rPr lang="en-US" sz="2700" dirty="0" err="1"/>
              <a:t>Docker</a:t>
            </a:r>
            <a:r>
              <a:rPr lang="en-US" sz="2700" dirty="0"/>
              <a:t>  </a:t>
            </a:r>
            <a:r>
              <a:rPr lang="en-US" sz="2700" dirty="0" err="1"/>
              <a:t>ChefZero</a:t>
            </a:r>
            <a:r>
              <a:rPr lang="en-US" sz="2700" dirty="0"/>
              <a:t>     &lt;Not Created&gt;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the Test Kitchens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6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Creating &lt;default-centos-64&gt;...</a:t>
            </a:r>
          </a:p>
          <a:p>
            <a:r>
              <a:rPr lang="en-US" dirty="0"/>
              <a:t>       Step 0 : FROM centos:centos6</a:t>
            </a:r>
          </a:p>
          <a:p>
            <a:r>
              <a:rPr lang="en-US" dirty="0"/>
              <a:t>        ---&gt; 68eb857ffb51</a:t>
            </a:r>
          </a:p>
          <a:p>
            <a:r>
              <a:rPr lang="en-US" dirty="0"/>
              <a:t>       Step 1 : RUN yum clean all</a:t>
            </a:r>
          </a:p>
          <a:p>
            <a:r>
              <a:rPr lang="en-US" dirty="0"/>
              <a:t>        ---&gt; Running in cdf3952a3f18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      Cleaning repos: base extras </a:t>
            </a:r>
            <a:r>
              <a:rPr lang="en-US" dirty="0" err="1"/>
              <a:t>libselinux</a:t>
            </a:r>
            <a:r>
              <a:rPr lang="en-US" dirty="0"/>
              <a:t> updates</a:t>
            </a:r>
          </a:p>
          <a:p>
            <a:r>
              <a:rPr lang="en-US" dirty="0"/>
              <a:t>       Cleaning up Everything</a:t>
            </a:r>
          </a:p>
          <a:p>
            <a:r>
              <a:rPr lang="en-US" dirty="0"/>
              <a:t>        ---&gt; b1cccd25ce55</a:t>
            </a:r>
          </a:p>
          <a:p>
            <a:r>
              <a:rPr lang="en-US" dirty="0"/>
              <a:t>       Removing intermediate container cdf3952a3f18</a:t>
            </a:r>
          </a:p>
          <a:p>
            <a:r>
              <a:rPr lang="en-US" dirty="0"/>
              <a:t>       Step 2 : RUN yum install -y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openssh</a:t>
            </a:r>
            <a:r>
              <a:rPr lang="en-US" dirty="0"/>
              <a:t>-server </a:t>
            </a:r>
            <a:r>
              <a:rPr lang="en-US" dirty="0" err="1"/>
              <a:t>openssh</a:t>
            </a:r>
            <a:r>
              <a:rPr lang="en-US" dirty="0"/>
              <a:t>-clients which curl</a:t>
            </a:r>
          </a:p>
          <a:p>
            <a:r>
              <a:rPr lang="en-US" dirty="0"/>
              <a:t>        ---&gt; Running in 9db69ace459d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-----&gt; Installing Chef Omnibus (true)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 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Converge:  run chef in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4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"apache"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1812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/>
              <a:t> Chef Client failed. 0 resources updated in 41.075753164 seconds</a:t>
            </a:r>
          </a:p>
          <a:p>
            <a:r>
              <a:rPr lang="en-US" dirty="0"/>
              <a:t>       [2014-09-24T04:29:31+01:00] ERROR: package[apache] (apache::default line 6) had an error: Chef::Exceptions::Package: No version specified, and no candidate version available for apache</a:t>
            </a:r>
          </a:p>
          <a:p>
            <a:r>
              <a:rPr lang="en-US" dirty="0"/>
              <a:t>       [2014-09-24T04:29:31+01:00] FATAL: Chef::Exceptions::</a:t>
            </a:r>
            <a:r>
              <a:rPr lang="en-US" dirty="0" err="1"/>
              <a:t>ChildConvergeError</a:t>
            </a:r>
            <a:r>
              <a:rPr lang="en-US" dirty="0"/>
              <a:t>: Chef run process exited unsuccessfully (exit code 1)</a:t>
            </a:r>
          </a:p>
          <a:p>
            <a:r>
              <a:rPr lang="en-US" dirty="0"/>
              <a:t>&gt;&gt;&gt;&gt;&gt;&gt; Converge failed on instance &lt;default-centos-64&gt;.</a:t>
            </a:r>
          </a:p>
          <a:p>
            <a:r>
              <a:rPr lang="en-US" dirty="0"/>
              <a:t>&gt;&gt;&gt;&gt;&gt;&gt; Please see .kitchen/logs/default-centos-64.log for more details</a:t>
            </a:r>
          </a:p>
          <a:p>
            <a:r>
              <a:rPr lang="en-US" dirty="0"/>
              <a:t>&gt;&gt;&gt;&gt;&gt;&gt; ------Exception-------</a:t>
            </a:r>
          </a:p>
          <a:p>
            <a:r>
              <a:rPr lang="en-US" dirty="0"/>
              <a:t>&gt;&gt;&gt;&gt;&gt;&gt; Class: Kitchen::</a:t>
            </a:r>
            <a:r>
              <a:rPr lang="en-US" dirty="0" err="1"/>
              <a:t>ActionFailed</a:t>
            </a:r>
            <a:endParaRPr lang="en-US" dirty="0"/>
          </a:p>
          <a:p>
            <a:r>
              <a:rPr lang="en-US" dirty="0"/>
              <a:t>&gt;&gt;&gt;&gt;&gt;&gt; Message: SSH exited (1) for command: [</a:t>
            </a:r>
            <a:r>
              <a:rPr lang="en-US" dirty="0" err="1"/>
              <a:t>sudo</a:t>
            </a:r>
            <a:r>
              <a:rPr lang="en-US" dirty="0"/>
              <a:t> -E chef-client -z --</a:t>
            </a:r>
            <a:r>
              <a:rPr lang="en-US" dirty="0" err="1"/>
              <a:t>config</a:t>
            </a:r>
            <a:r>
              <a:rPr lang="en-US" dirty="0"/>
              <a:t> /</a:t>
            </a:r>
            <a:r>
              <a:rPr lang="en-US" dirty="0" err="1"/>
              <a:t>tmp</a:t>
            </a:r>
            <a:r>
              <a:rPr lang="en-US" dirty="0"/>
              <a:t>/kitchen/</a:t>
            </a:r>
            <a:r>
              <a:rPr lang="en-US" dirty="0" err="1"/>
              <a:t>client.rb</a:t>
            </a:r>
            <a:r>
              <a:rPr lang="en-US" dirty="0"/>
              <a:t> --</a:t>
            </a:r>
            <a:r>
              <a:rPr lang="en-US" dirty="0" err="1"/>
              <a:t>log_level</a:t>
            </a:r>
            <a:r>
              <a:rPr lang="en-US" dirty="0"/>
              <a:t> info --</a:t>
            </a:r>
            <a:r>
              <a:rPr lang="en-US" dirty="0" err="1"/>
              <a:t>json</a:t>
            </a:r>
            <a:r>
              <a:rPr lang="en-US" dirty="0"/>
              <a:t>-attributes /</a:t>
            </a:r>
            <a:r>
              <a:rPr lang="en-US" dirty="0" err="1"/>
              <a:t>tmp</a:t>
            </a:r>
            <a:r>
              <a:rPr lang="en-US" dirty="0"/>
              <a:t>/kitchen/</a:t>
            </a:r>
            <a:r>
              <a:rPr lang="en-US" dirty="0" err="1"/>
              <a:t>dna.json</a:t>
            </a:r>
            <a:r>
              <a:rPr lang="en-US" dirty="0"/>
              <a:t>]</a:t>
            </a:r>
          </a:p>
          <a:p>
            <a:r>
              <a:rPr lang="en-US" dirty="0"/>
              <a:t>&gt;&gt;&gt;&gt;&gt;&gt; ----------------------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Re-converge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Install Chef DK - </a:t>
            </a:r>
            <a:r>
              <a:rPr lang="en-US" sz="3600" dirty="0" err="1" smtClean="0"/>
              <a:t>downloads.getchef.com</a:t>
            </a:r>
            <a:r>
              <a:rPr lang="en-US" sz="3600" dirty="0"/>
              <a:t>/chef-</a:t>
            </a:r>
            <a:r>
              <a:rPr lang="en-US" sz="3600" dirty="0" err="1" smtClean="0"/>
              <a:t>dk</a:t>
            </a:r>
            <a:endParaRPr lang="en-US" sz="3600" dirty="0" smtClean="0"/>
          </a:p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</a:t>
            </a:r>
            <a:r>
              <a:rPr lang="en-US" sz="3600" dirty="0" smtClean="0"/>
              <a:t>)</a:t>
            </a:r>
          </a:p>
          <a:p>
            <a:endParaRPr lang="en-US" sz="3600" dirty="0"/>
          </a:p>
          <a:p>
            <a:r>
              <a:rPr lang="en-US" sz="3600" dirty="0"/>
              <a:t>http://</a:t>
            </a:r>
            <a:r>
              <a:rPr lang="en-US" sz="3600" dirty="0" err="1"/>
              <a:t>bit.ly</a:t>
            </a:r>
            <a:r>
              <a:rPr lang="en-US" sz="3600" dirty="0"/>
              <a:t>/1msreNZ</a:t>
            </a: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7624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Slides, Code, Questions, etc.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nathenharvey</a:t>
            </a:r>
            <a:r>
              <a:rPr lang="en-US" sz="3600" dirty="0"/>
              <a:t>/</a:t>
            </a:r>
            <a:r>
              <a:rPr lang="en-US" sz="3600" dirty="0" err="1"/>
              <a:t>surge_introduction_to_chef</a:t>
            </a:r>
            <a:r>
              <a:rPr lang="en-US" sz="3600" dirty="0"/>
              <a:t> 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Slides are available now (subject to change)</a:t>
            </a:r>
          </a:p>
          <a:p>
            <a:r>
              <a:rPr lang="en-US" sz="3600" dirty="0" smtClean="0"/>
              <a:t>Code will be added as we go</a:t>
            </a:r>
          </a:p>
          <a:p>
            <a:r>
              <a:rPr lang="en-US" sz="3600" dirty="0" smtClean="0"/>
              <a:t>Submit PRs for any questions or topics that you’d like to see covered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2466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httpd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8777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 [2014-09-24T04:30:45+01:00] INFO: Chef Run complete in 4.110425475 seconds</a:t>
            </a:r>
          </a:p>
          <a:p>
            <a:endParaRPr lang="en-US" dirty="0"/>
          </a:p>
          <a:p>
            <a:r>
              <a:rPr lang="en-US" dirty="0"/>
              <a:t>       Running handlers:</a:t>
            </a:r>
          </a:p>
          <a:p>
            <a:r>
              <a:rPr lang="en-US" dirty="0"/>
              <a:t>       [2014-09-24T04:30:45+01:00] INFO: Running report handlers</a:t>
            </a:r>
          </a:p>
          <a:p>
            <a:r>
              <a:rPr lang="en-US" dirty="0"/>
              <a:t>       Running handlers complete</a:t>
            </a:r>
          </a:p>
          <a:p>
            <a:r>
              <a:rPr lang="en-US" dirty="0"/>
              <a:t>       [2014-09-24T04:30:45+01:00] INFO: Report handlers complete</a:t>
            </a:r>
          </a:p>
          <a:p>
            <a:r>
              <a:rPr lang="en-US" dirty="0"/>
              <a:t>       Chef Client finished, 0/3 resources updated in 11.323451399 seconds</a:t>
            </a:r>
          </a:p>
          <a:p>
            <a:r>
              <a:rPr lang="en-US" dirty="0"/>
              <a:t>       Finished converging &lt;default-centos-64&gt; (0m18.84s).</a:t>
            </a:r>
          </a:p>
          <a:p>
            <a:r>
              <a:rPr lang="en-US" dirty="0"/>
              <a:t>-----&gt; Kitchen is finished. (0m20.09s)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Converge:  run chef in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70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8</a:t>
            </a:r>
            <a:r>
              <a:rPr lang="en-US" dirty="0" smtClean="0"/>
              <a:t> – Verify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Successful converge does not necessarily mean  the node is in the desired state.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Verify our home page is being served.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585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22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8546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45549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DC&lt;/h1&gt;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with kitchen login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dirty="0" err="1" smtClean="0"/>
              <a:t>RSpec</a:t>
            </a:r>
            <a:r>
              <a:rPr lang="en-US" dirty="0" smtClean="0"/>
              <a:t> tests to verify your servers</a:t>
            </a:r>
          </a:p>
          <a:p>
            <a:r>
              <a:rPr lang="en-US" dirty="0" smtClean="0"/>
              <a:t>Not dependent on Chef</a:t>
            </a:r>
          </a:p>
          <a:p>
            <a:r>
              <a:rPr lang="en-US" dirty="0" smtClean="0"/>
              <a:t>Defines many resource types</a:t>
            </a:r>
          </a:p>
          <a:p>
            <a:pPr lvl="1"/>
            <a:r>
              <a:rPr lang="en-US" dirty="0" smtClean="0"/>
              <a:t>package, service, user, etc.</a:t>
            </a:r>
          </a:p>
          <a:p>
            <a:r>
              <a:rPr lang="en-US" dirty="0" smtClean="0"/>
              <a:t>Works well with Test Kitchen</a:t>
            </a:r>
          </a:p>
          <a:p>
            <a:r>
              <a:rPr lang="en-US" dirty="0">
                <a:hlinkClick r:id="rId2"/>
              </a:rPr>
              <a:t>http://serverspec.org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3381375"/>
            <a:ext cx="330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5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directory for </a:t>
            </a:r>
            <a:r>
              <a:rPr lang="en-US" dirty="0" err="1" smtClean="0"/>
              <a:t>serverspec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err="1"/>
              <a:t>mkdir</a:t>
            </a:r>
            <a:r>
              <a:rPr lang="en-US" dirty="0"/>
              <a:t> -p test/integration</a:t>
            </a:r>
            <a:r>
              <a:rPr lang="en-US" dirty="0" smtClean="0"/>
              <a:t>/default/</a:t>
            </a:r>
            <a:r>
              <a:rPr lang="en-US" dirty="0" err="1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32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Policy-based 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b="1" dirty="0">
                <a:solidFill>
                  <a:srgbClr val="204A87"/>
                </a:solidFill>
              </a:rPr>
              <a:t>include </a:t>
            </a:r>
            <a:r>
              <a:rPr lang="en-US" b="1" dirty="0" err="1">
                <a:solidFill>
                  <a:srgbClr val="000000"/>
                </a:solidFill>
              </a:rPr>
              <a:t>Serverspec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>
                <a:solidFill>
                  <a:srgbClr val="000000"/>
                </a:solidFill>
              </a:rPr>
              <a:t>Helper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>
                <a:solidFill>
                  <a:srgbClr val="000000"/>
                </a:solidFill>
              </a:rPr>
              <a:t>Exec</a:t>
            </a:r>
          </a:p>
          <a:p>
            <a:r>
              <a:rPr lang="en-US" b="1" dirty="0">
                <a:solidFill>
                  <a:srgbClr val="204A87"/>
                </a:solidFill>
              </a:rPr>
              <a:t>include </a:t>
            </a:r>
            <a:r>
              <a:rPr lang="en-US" b="1" dirty="0" err="1">
                <a:solidFill>
                  <a:srgbClr val="000000"/>
                </a:solidFill>
              </a:rPr>
              <a:t>Serverspec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>
                <a:solidFill>
                  <a:srgbClr val="000000"/>
                </a:solidFill>
              </a:rPr>
              <a:t>Helper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 err="1">
                <a:solidFill>
                  <a:srgbClr val="000000"/>
                </a:solidFill>
              </a:rPr>
              <a:t>DetectOS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</a:t>
            </a:r>
            <a:r>
              <a:rPr lang="en-US" dirty="0" smtClean="0"/>
              <a:t>/default/</a:t>
            </a:r>
            <a:r>
              <a:rPr lang="en-US" dirty="0" err="1" smtClean="0"/>
              <a:t>serverspec</a:t>
            </a:r>
            <a:r>
              <a:rPr lang="en-US" dirty="0" smtClean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5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dirty="0"/>
              <a:t>-----&gt;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Kitchen</a:t>
            </a:r>
            <a:r>
              <a:rPr lang="de-DE" dirty="0"/>
              <a:t> (v1.2.1)</a:t>
            </a:r>
          </a:p>
          <a:p>
            <a:r>
              <a:rPr lang="de-DE" dirty="0"/>
              <a:t>-----&gt; </a:t>
            </a:r>
            <a:r>
              <a:rPr lang="de-DE" dirty="0" err="1"/>
              <a:t>Destroying</a:t>
            </a:r>
            <a:r>
              <a:rPr lang="de-DE" dirty="0"/>
              <a:t> &lt;default-centos-64&gt;...</a:t>
            </a:r>
          </a:p>
          <a:p>
            <a:r>
              <a:rPr lang="de-DE" dirty="0"/>
              <a:t>       [{</a:t>
            </a:r>
          </a:p>
          <a:p>
            <a:r>
              <a:rPr lang="de-DE" dirty="0"/>
              <a:t>           "Args": [</a:t>
            </a:r>
          </a:p>
          <a:p>
            <a:r>
              <a:rPr lang="de-DE" dirty="0"/>
              <a:t>        "-D",</a:t>
            </a:r>
          </a:p>
          <a:p>
            <a:r>
              <a:rPr lang="de-DE" dirty="0"/>
              <a:t>        "-o",</a:t>
            </a:r>
          </a:p>
          <a:p>
            <a:r>
              <a:rPr lang="de-DE" dirty="0"/>
              <a:t>        "</a:t>
            </a:r>
            <a:r>
              <a:rPr lang="de-DE" dirty="0" err="1"/>
              <a:t>UseDNS</a:t>
            </a:r>
            <a:r>
              <a:rPr lang="de-DE" dirty="0"/>
              <a:t>=</a:t>
            </a:r>
            <a:r>
              <a:rPr lang="de-DE" dirty="0" err="1"/>
              <a:t>no</a:t>
            </a:r>
            <a:r>
              <a:rPr lang="de-DE" dirty="0"/>
              <a:t>",</a:t>
            </a:r>
          </a:p>
          <a:p>
            <a:r>
              <a:rPr lang="de-DE" dirty="0"/>
              <a:t>        "-o",</a:t>
            </a:r>
          </a:p>
          <a:p>
            <a:r>
              <a:rPr lang="de-DE" dirty="0"/>
              <a:t>        "</a:t>
            </a:r>
            <a:r>
              <a:rPr lang="de-DE" dirty="0" err="1"/>
              <a:t>UsePAM</a:t>
            </a:r>
            <a:r>
              <a:rPr lang="de-DE" dirty="0"/>
              <a:t>=</a:t>
            </a:r>
            <a:r>
              <a:rPr lang="de-DE" dirty="0" err="1"/>
              <a:t>no</a:t>
            </a:r>
            <a:r>
              <a:rPr lang="de-DE" dirty="0"/>
              <a:t>",</a:t>
            </a:r>
          </a:p>
          <a:p>
            <a:r>
              <a:rPr lang="de-DE" dirty="0"/>
              <a:t>        "-o",</a:t>
            </a:r>
          </a:p>
          <a:p>
            <a:r>
              <a:rPr lang="de-DE" dirty="0"/>
              <a:t>        "</a:t>
            </a:r>
            <a:r>
              <a:rPr lang="de-DE" dirty="0" err="1"/>
              <a:t>UsePrivilegeSeparation</a:t>
            </a:r>
            <a:r>
              <a:rPr lang="de-DE" dirty="0"/>
              <a:t>=</a:t>
            </a:r>
            <a:r>
              <a:rPr lang="de-DE" dirty="0" err="1"/>
              <a:t>no</a:t>
            </a:r>
            <a:r>
              <a:rPr lang="de-DE" dirty="0"/>
              <a:t>",</a:t>
            </a:r>
          </a:p>
          <a:p>
            <a:r>
              <a:rPr lang="de-DE" dirty="0"/>
              <a:t>        "-o",</a:t>
            </a:r>
          </a:p>
          <a:p>
            <a:r>
              <a:rPr lang="de-DE" dirty="0"/>
              <a:t>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Destroy the existing kitchen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destroy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24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/busser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Plugin </a:t>
            </a:r>
            <a:r>
              <a:rPr lang="en-US" dirty="0" err="1"/>
              <a:t>serverspec</a:t>
            </a:r>
            <a:r>
              <a:rPr lang="en-US" dirty="0"/>
              <a:t> installed (version 0.2.6)</a:t>
            </a:r>
          </a:p>
          <a:p>
            <a:r>
              <a:rPr lang="en-US" dirty="0"/>
              <a:t>-----&gt; Running </a:t>
            </a:r>
            <a:r>
              <a:rPr lang="en-US" dirty="0" err="1"/>
              <a:t>postinstall</a:t>
            </a:r>
            <a:r>
              <a:rPr lang="en-US" dirty="0"/>
              <a:t> for </a:t>
            </a:r>
            <a:r>
              <a:rPr lang="en-US" dirty="0" err="1"/>
              <a:t>serverspec</a:t>
            </a:r>
            <a:r>
              <a:rPr lang="en-US" dirty="0"/>
              <a:t> plugin</a:t>
            </a:r>
          </a:p>
          <a:p>
            <a:r>
              <a:rPr lang="en-US" dirty="0"/>
              <a:t>       Finished setting up &lt;default-centos-64&gt; (0m32.59s).</a:t>
            </a:r>
          </a:p>
          <a:p>
            <a:r>
              <a:rPr lang="en-US" dirty="0"/>
              <a:t>-----&gt; Verifying &lt;default-centos-64&gt;...</a:t>
            </a:r>
          </a:p>
          <a:p>
            <a:r>
              <a:rPr lang="en-US" dirty="0"/>
              <a:t>       Suite path directory /</a:t>
            </a:r>
            <a:r>
              <a:rPr lang="en-US" dirty="0" err="1"/>
              <a:t>tmp</a:t>
            </a:r>
            <a:r>
              <a:rPr lang="en-US" dirty="0"/>
              <a:t>/busser/suites does not exist, skipping.</a:t>
            </a:r>
          </a:p>
          <a:p>
            <a:r>
              <a:rPr lang="en-US" dirty="0"/>
              <a:t>       Uploading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 (mode=0664)</a:t>
            </a:r>
          </a:p>
          <a:p>
            <a:r>
              <a:rPr lang="en-US" dirty="0"/>
              <a:t>-----&gt; Running </a:t>
            </a:r>
            <a:r>
              <a:rPr lang="en-US" dirty="0" err="1"/>
              <a:t>serverspec</a:t>
            </a:r>
            <a:r>
              <a:rPr lang="en-US" dirty="0"/>
              <a:t> test suite</a:t>
            </a:r>
          </a:p>
          <a:p>
            <a:r>
              <a:rPr lang="en-US" dirty="0"/>
              <a:t>       /opt/chef/embedded/bin/ruby -I/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 -S /opt/chef/embedded/bin/</a:t>
            </a:r>
            <a:r>
              <a:rPr lang="en-US" dirty="0" err="1"/>
              <a:t>rspec</a:t>
            </a:r>
            <a:r>
              <a:rPr lang="en-US" dirty="0"/>
              <a:t>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 --color --format documentation</a:t>
            </a:r>
          </a:p>
          <a:p>
            <a:endParaRPr lang="en-US" dirty="0"/>
          </a:p>
          <a:p>
            <a:r>
              <a:rPr lang="en-US" dirty="0"/>
              <a:t>       apache</a:t>
            </a:r>
          </a:p>
          <a:p>
            <a:r>
              <a:rPr lang="en-US" dirty="0"/>
              <a:t>         is installed</a:t>
            </a:r>
          </a:p>
          <a:p>
            <a:endParaRPr lang="en-US" dirty="0"/>
          </a:p>
          <a:p>
            <a:r>
              <a:rPr lang="en-US" dirty="0"/>
              <a:t>       Finished in 0.29547 seconds</a:t>
            </a:r>
          </a:p>
          <a:p>
            <a:r>
              <a:rPr lang="en-US" dirty="0"/>
              <a:t>       1 example, 0 failures</a:t>
            </a:r>
          </a:p>
          <a:p>
            <a:r>
              <a:rPr lang="en-US" dirty="0"/>
              <a:t>       Finished verifying &lt;default-centos-64&gt; (0m4.44s).</a:t>
            </a:r>
          </a:p>
          <a:p>
            <a:r>
              <a:rPr lang="en-US" dirty="0"/>
              <a:t>-----&gt; Kitchen is finished. (1m25.74s)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'apache' do</a:t>
            </a:r>
          </a:p>
          <a:p>
            <a:r>
              <a:rPr lang="en-US" dirty="0"/>
              <a:t>  it "is installed" do</a:t>
            </a:r>
          </a:p>
          <a:p>
            <a:r>
              <a:rPr lang="en-US" dirty="0"/>
              <a:t>    expect(package '</a:t>
            </a:r>
            <a:r>
              <a:rPr lang="en-US" dirty="0" err="1"/>
              <a:t>httpd</a:t>
            </a:r>
            <a:r>
              <a:rPr lang="en-US" dirty="0"/>
              <a:t>').to </a:t>
            </a:r>
            <a:r>
              <a:rPr lang="en-US" dirty="0" err="1"/>
              <a:t>be_installed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"is </a:t>
            </a:r>
            <a:r>
              <a:rPr lang="en-US" dirty="0" smtClean="0"/>
              <a:t>running" </a:t>
            </a:r>
            <a:r>
              <a:rPr lang="en-US" dirty="0"/>
              <a:t>do</a:t>
            </a:r>
          </a:p>
          <a:p>
            <a:r>
              <a:rPr lang="en-US" dirty="0"/>
              <a:t>    expect(service '</a:t>
            </a:r>
            <a:r>
              <a:rPr lang="en-US" dirty="0" err="1"/>
              <a:t>httpd</a:t>
            </a:r>
            <a:r>
              <a:rPr lang="en-US" dirty="0"/>
              <a:t>').to </a:t>
            </a:r>
            <a:r>
              <a:rPr lang="en-US" dirty="0" err="1"/>
              <a:t>be_running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"is </a:t>
            </a:r>
            <a:r>
              <a:rPr lang="en-US" dirty="0" smtClean="0"/>
              <a:t>listening on </a:t>
            </a:r>
            <a:r>
              <a:rPr lang="en-US" dirty="0"/>
              <a:t>port 80" do</a:t>
            </a:r>
          </a:p>
          <a:p>
            <a:r>
              <a:rPr lang="en-US" dirty="0"/>
              <a:t>    expect(port 80).to </a:t>
            </a:r>
            <a:r>
              <a:rPr lang="en-US" dirty="0" err="1"/>
              <a:t>be_listening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"displays a custom home page" do</a:t>
            </a:r>
          </a:p>
          <a:p>
            <a:r>
              <a:rPr lang="en-US" dirty="0"/>
              <a:t>    expect(command "curl </a:t>
            </a:r>
            <a:r>
              <a:rPr lang="en-US" dirty="0" err="1"/>
              <a:t>localhost</a:t>
            </a:r>
            <a:r>
              <a:rPr lang="en-US" dirty="0"/>
              <a:t>").to </a:t>
            </a:r>
            <a:r>
              <a:rPr lang="en-US" dirty="0" err="1"/>
              <a:t>return_stdout</a:t>
            </a:r>
            <a:r>
              <a:rPr lang="en-US" dirty="0"/>
              <a:t>(/hello/)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64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 apache</a:t>
            </a:r>
          </a:p>
          <a:p>
            <a:r>
              <a:rPr lang="en-US" sz="2500" dirty="0"/>
              <a:t>         is installed</a:t>
            </a:r>
          </a:p>
          <a:p>
            <a:r>
              <a:rPr lang="en-US" sz="2500" dirty="0"/>
              <a:t>         is running</a:t>
            </a:r>
          </a:p>
          <a:p>
            <a:r>
              <a:rPr lang="en-US" sz="2500" dirty="0"/>
              <a:t>         is </a:t>
            </a:r>
            <a:r>
              <a:rPr lang="en-US" sz="2500" dirty="0" smtClean="0"/>
              <a:t>listening on </a:t>
            </a:r>
            <a:r>
              <a:rPr lang="en-US" sz="2500" dirty="0"/>
              <a:t>port 80</a:t>
            </a:r>
          </a:p>
          <a:p>
            <a:r>
              <a:rPr lang="en-US" sz="2500" dirty="0"/>
              <a:t>         displays a custom home page</a:t>
            </a:r>
          </a:p>
          <a:p>
            <a:endParaRPr lang="en-US" sz="2500" dirty="0"/>
          </a:p>
          <a:p>
            <a:r>
              <a:rPr lang="en-US" sz="2500" dirty="0"/>
              <a:t>       Finished in 0.3968 seconds</a:t>
            </a:r>
          </a:p>
          <a:p>
            <a:r>
              <a:rPr lang="en-US" sz="2500" dirty="0"/>
              <a:t>       4 examples, 0 failures</a:t>
            </a:r>
          </a:p>
          <a:p>
            <a:r>
              <a:rPr lang="en-US" sz="2500" dirty="0"/>
              <a:t>       Finished verifying &lt;default-centos-64&gt; (0m4.25s).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6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'apache' do</a:t>
            </a:r>
          </a:p>
          <a:p>
            <a:r>
              <a:rPr lang="en-US" dirty="0"/>
              <a:t>  it "is installed" do</a:t>
            </a:r>
          </a:p>
          <a:p>
            <a:r>
              <a:rPr lang="en-US" dirty="0"/>
              <a:t>    expect(package '</a:t>
            </a:r>
            <a:r>
              <a:rPr lang="en-US" dirty="0" err="1"/>
              <a:t>httpd</a:t>
            </a:r>
            <a:r>
              <a:rPr lang="en-US" dirty="0"/>
              <a:t>').to </a:t>
            </a:r>
            <a:r>
              <a:rPr lang="en-US" dirty="0" err="1"/>
              <a:t>be_installed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"is </a:t>
            </a:r>
            <a:r>
              <a:rPr lang="en-US" dirty="0" smtClean="0"/>
              <a:t>running" </a:t>
            </a:r>
            <a:r>
              <a:rPr lang="en-US" dirty="0"/>
              <a:t>do</a:t>
            </a:r>
          </a:p>
          <a:p>
            <a:r>
              <a:rPr lang="en-US" dirty="0"/>
              <a:t>    expect(service '</a:t>
            </a:r>
            <a:r>
              <a:rPr lang="en-US" dirty="0" err="1"/>
              <a:t>httpd</a:t>
            </a:r>
            <a:r>
              <a:rPr lang="en-US" dirty="0"/>
              <a:t>').to </a:t>
            </a:r>
            <a:r>
              <a:rPr lang="en-US" dirty="0" err="1"/>
              <a:t>be_running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"is </a:t>
            </a:r>
            <a:r>
              <a:rPr lang="en-US" dirty="0" smtClean="0"/>
              <a:t>listening on </a:t>
            </a:r>
            <a:r>
              <a:rPr lang="en-US" dirty="0"/>
              <a:t>port 80" do</a:t>
            </a:r>
          </a:p>
          <a:p>
            <a:r>
              <a:rPr lang="en-US" dirty="0"/>
              <a:t>    expect(port </a:t>
            </a:r>
            <a:r>
              <a:rPr lang="en-US" dirty="0" smtClean="0"/>
              <a:t>81)</a:t>
            </a:r>
            <a:r>
              <a:rPr lang="en-US" dirty="0"/>
              <a:t>.to </a:t>
            </a:r>
            <a:r>
              <a:rPr lang="en-US" dirty="0" err="1"/>
              <a:t>be_listening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"displays a custom home page" do</a:t>
            </a:r>
          </a:p>
          <a:p>
            <a:r>
              <a:rPr lang="en-US" dirty="0"/>
              <a:t>    expect(command "curl </a:t>
            </a:r>
            <a:r>
              <a:rPr lang="en-US" dirty="0" err="1"/>
              <a:t>localhost</a:t>
            </a:r>
            <a:r>
              <a:rPr lang="en-US" dirty="0"/>
              <a:t>").to </a:t>
            </a:r>
            <a:r>
              <a:rPr lang="en-US" dirty="0" err="1"/>
              <a:t>return_stdout</a:t>
            </a:r>
            <a:r>
              <a:rPr lang="en-US" dirty="0"/>
              <a:t>(/hello/)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2" name="Frame 1"/>
          <p:cNvSpPr/>
          <p:nvPr/>
        </p:nvSpPr>
        <p:spPr bwMode="auto">
          <a:xfrm>
            <a:off x="889000" y="4445000"/>
            <a:ext cx="3841750" cy="301625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6793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2500" dirty="0"/>
              <a:t> apache</a:t>
            </a:r>
          </a:p>
          <a:p>
            <a:r>
              <a:rPr lang="en-US" sz="2500" dirty="0"/>
              <a:t>         is installed</a:t>
            </a:r>
          </a:p>
          <a:p>
            <a:r>
              <a:rPr lang="en-US" sz="2500" dirty="0"/>
              <a:t>         is running</a:t>
            </a:r>
          </a:p>
          <a:p>
            <a:r>
              <a:rPr lang="en-US" sz="2500" dirty="0"/>
              <a:t>         is listening on port 80 (FAILED - 1)</a:t>
            </a:r>
          </a:p>
          <a:p>
            <a:r>
              <a:rPr lang="en-US" sz="2500" dirty="0"/>
              <a:t>         displays a custom home page</a:t>
            </a:r>
          </a:p>
          <a:p>
            <a:endParaRPr lang="en-US" sz="2500" dirty="0"/>
          </a:p>
          <a:p>
            <a:r>
              <a:rPr lang="en-US" sz="2500" dirty="0"/>
              <a:t>       Failures:</a:t>
            </a:r>
          </a:p>
          <a:p>
            <a:endParaRPr lang="en-US" sz="2500" dirty="0"/>
          </a:p>
          <a:p>
            <a:r>
              <a:rPr lang="en-US" sz="2500" dirty="0"/>
              <a:t>         1) apache is listening on port 80</a:t>
            </a:r>
          </a:p>
          <a:p>
            <a:r>
              <a:rPr lang="en-US" sz="2500" dirty="0"/>
              <a:t>            On host ``</a:t>
            </a:r>
          </a:p>
          <a:p>
            <a:r>
              <a:rPr lang="en-US" sz="2500" dirty="0"/>
              <a:t>            Failure/Error: expect(port 81).to </a:t>
            </a:r>
            <a:r>
              <a:rPr lang="en-US" sz="2500" dirty="0" err="1"/>
              <a:t>be_listening</a:t>
            </a:r>
            <a:endParaRPr lang="en-US" sz="2500" dirty="0"/>
          </a:p>
          <a:p>
            <a:r>
              <a:rPr lang="en-US" sz="2500" dirty="0"/>
              <a:t>       </a:t>
            </a:r>
            <a:r>
              <a:rPr lang="en-US" sz="2500" dirty="0" err="1"/>
              <a:t>netstat</a:t>
            </a:r>
            <a:r>
              <a:rPr lang="en-US" sz="2500" dirty="0"/>
              <a:t> -</a:t>
            </a:r>
            <a:r>
              <a:rPr lang="en-US" sz="2500" dirty="0" err="1"/>
              <a:t>tunl</a:t>
            </a:r>
            <a:r>
              <a:rPr lang="en-US" sz="2500" dirty="0"/>
              <a:t> | </a:t>
            </a:r>
            <a:r>
              <a:rPr lang="en-US" sz="2500" dirty="0" err="1"/>
              <a:t>grep</a:t>
            </a:r>
            <a:r>
              <a:rPr lang="en-US" sz="2500" dirty="0"/>
              <a:t> -- :81\</a:t>
            </a:r>
          </a:p>
          <a:p>
            <a:r>
              <a:rPr lang="en-US" sz="2500" dirty="0"/>
              <a:t>       expected Port "81" to be listening</a:t>
            </a:r>
          </a:p>
          <a:p>
            <a:r>
              <a:rPr lang="en-US" sz="2500" dirty="0"/>
              <a:t>            # /</a:t>
            </a:r>
            <a:r>
              <a:rPr lang="en-US" sz="2500" dirty="0" err="1"/>
              <a:t>tmp</a:t>
            </a:r>
            <a:r>
              <a:rPr lang="en-US" sz="2500" dirty="0"/>
              <a:t>/busser/suites/</a:t>
            </a:r>
            <a:r>
              <a:rPr lang="en-US" sz="2500" dirty="0" err="1"/>
              <a:t>serverspec</a:t>
            </a:r>
            <a:r>
              <a:rPr lang="en-US" sz="2500" dirty="0"/>
              <a:t>/default_spec.rb:16:in `block (2 levels) in &lt;top (required)&gt;'</a:t>
            </a:r>
          </a:p>
          <a:p>
            <a:endParaRPr lang="en-US" sz="2500" dirty="0"/>
          </a:p>
          <a:p>
            <a:r>
              <a:rPr lang="en-US" sz="2500" dirty="0"/>
              <a:t>       Finished in 0.38488 seconds</a:t>
            </a:r>
          </a:p>
          <a:p>
            <a:r>
              <a:rPr lang="en-US" sz="2500" dirty="0"/>
              <a:t>       4 examples, 1 failure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44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'apache' do</a:t>
            </a:r>
          </a:p>
          <a:p>
            <a:r>
              <a:rPr lang="en-US" dirty="0"/>
              <a:t>  it "is installed" do</a:t>
            </a:r>
          </a:p>
          <a:p>
            <a:r>
              <a:rPr lang="en-US" dirty="0"/>
              <a:t>    expect(package '</a:t>
            </a:r>
            <a:r>
              <a:rPr lang="en-US" dirty="0" err="1"/>
              <a:t>httpd</a:t>
            </a:r>
            <a:r>
              <a:rPr lang="en-US" dirty="0"/>
              <a:t>').to </a:t>
            </a:r>
            <a:r>
              <a:rPr lang="en-US" dirty="0" err="1"/>
              <a:t>be_installed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"is </a:t>
            </a:r>
            <a:r>
              <a:rPr lang="en-US" dirty="0" smtClean="0"/>
              <a:t>running" </a:t>
            </a:r>
            <a:r>
              <a:rPr lang="en-US" dirty="0"/>
              <a:t>do</a:t>
            </a:r>
          </a:p>
          <a:p>
            <a:r>
              <a:rPr lang="en-US" dirty="0"/>
              <a:t>    expect(service '</a:t>
            </a:r>
            <a:r>
              <a:rPr lang="en-US" dirty="0" err="1"/>
              <a:t>httpd</a:t>
            </a:r>
            <a:r>
              <a:rPr lang="en-US" dirty="0"/>
              <a:t>').to </a:t>
            </a:r>
            <a:r>
              <a:rPr lang="en-US" dirty="0" err="1"/>
              <a:t>be_running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"is </a:t>
            </a:r>
            <a:r>
              <a:rPr lang="en-US" dirty="0" smtClean="0"/>
              <a:t>listening on </a:t>
            </a:r>
            <a:r>
              <a:rPr lang="en-US" dirty="0"/>
              <a:t>port 80" do</a:t>
            </a:r>
          </a:p>
          <a:p>
            <a:r>
              <a:rPr lang="en-US" dirty="0"/>
              <a:t>    expect(port 80).to </a:t>
            </a:r>
            <a:r>
              <a:rPr lang="en-US" dirty="0" err="1"/>
              <a:t>be_listening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"displays a custom home page" do</a:t>
            </a:r>
          </a:p>
          <a:p>
            <a:r>
              <a:rPr lang="en-US" dirty="0"/>
              <a:t>    expect(command "curl </a:t>
            </a:r>
            <a:r>
              <a:rPr lang="en-US" dirty="0" err="1"/>
              <a:t>localhost</a:t>
            </a:r>
            <a:r>
              <a:rPr lang="en-US" dirty="0"/>
              <a:t>").to </a:t>
            </a:r>
            <a:r>
              <a:rPr lang="en-US" dirty="0" err="1"/>
              <a:t>return_stdout</a:t>
            </a:r>
            <a:r>
              <a:rPr lang="en-US" dirty="0"/>
              <a:t>(/hello/)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889000" y="4429125"/>
            <a:ext cx="3841750" cy="301625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147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kitchen create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converge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verify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destroy</a:t>
            </a:r>
          </a:p>
          <a:p>
            <a:endParaRPr lang="en-US" dirty="0"/>
          </a:p>
          <a:p>
            <a:r>
              <a:rPr lang="en-US" dirty="0" smtClean="0"/>
              <a:t>All at once with </a:t>
            </a:r>
            <a:r>
              <a:rPr lang="en-US" dirty="0" smtClean="0">
                <a:latin typeface="Courier New"/>
                <a:cs typeface="Courier New"/>
              </a:rPr>
              <a:t>kitchen test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7948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4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9 – Verify the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should be able to catch errors before we need to converge a node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Catch a typo prior to converge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69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before you converge</a:t>
            </a:r>
          </a:p>
          <a:p>
            <a:r>
              <a:rPr lang="en-US" dirty="0" smtClean="0"/>
              <a:t>Get feedback on cookbook changes without the need for target servers</a:t>
            </a:r>
            <a:endParaRPr lang="en-US" dirty="0"/>
          </a:p>
        </p:txBody>
      </p:sp>
      <p:pic>
        <p:nvPicPr>
          <p:cNvPr id="7" name="Picture Placeholder 6" descr="ChefSpec by sethvargo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05" r="-270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sethvargo.github.io</a:t>
            </a:r>
            <a:r>
              <a:rPr lang="en-US" dirty="0"/>
              <a:t>/</a:t>
            </a:r>
            <a:r>
              <a:rPr lang="en-US" dirty="0" err="1"/>
              <a:t>chefspec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110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mkdir</a:t>
            </a:r>
            <a:r>
              <a:rPr lang="en-US" dirty="0"/>
              <a:t> -p spec/unit</a:t>
            </a:r>
          </a:p>
        </p:txBody>
      </p:sp>
    </p:spTree>
    <p:extLst>
      <p:ext uri="{BB962C8B-B14F-4D97-AF65-F5344CB8AC3E}">
        <p14:creationId xmlns:p14="http://schemas.microsoft.com/office/powerpoint/2010/main" val="343178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ChefSpec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chefspec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'apache::default'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let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:</a:t>
            </a:r>
            <a:r>
              <a:rPr lang="en-US" b="1" dirty="0" err="1">
                <a:solidFill>
                  <a:srgbClr val="4E9A06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000000"/>
                </a:solidFill>
              </a:rPr>
              <a:t>ChefSpec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 err="1">
                <a:solidFill>
                  <a:srgbClr val="000000"/>
                </a:solidFill>
              </a:rPr>
              <a:t>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new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converge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described_recipe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'installs 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install_package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spec</a:t>
            </a:r>
            <a:r>
              <a:rPr lang="en-US" dirty="0"/>
              <a:t>/</a:t>
            </a:r>
            <a:r>
              <a:rPr lang="en-US" dirty="0" smtClean="0"/>
              <a:t>unit/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Finished in 0.00865 seconds (files took 5.5 seconds to load)</a:t>
            </a:r>
          </a:p>
          <a:p>
            <a:r>
              <a:rPr lang="en-US" sz="2400" dirty="0"/>
              <a:t>1 example, 0 failures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0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"http"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0661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F</a:t>
            </a:r>
          </a:p>
          <a:p>
            <a:endParaRPr lang="en-US" sz="2400" dirty="0"/>
          </a:p>
          <a:p>
            <a:r>
              <a:rPr lang="en-US" sz="2400" dirty="0"/>
              <a:t>Failures:</a:t>
            </a:r>
          </a:p>
          <a:p>
            <a:endParaRPr lang="en-US" sz="2400" dirty="0"/>
          </a:p>
          <a:p>
            <a:r>
              <a:rPr lang="en-US" sz="2400" dirty="0"/>
              <a:t>  1) apache::default installs apache</a:t>
            </a:r>
          </a:p>
          <a:p>
            <a:r>
              <a:rPr lang="en-US" sz="2400" dirty="0"/>
              <a:t>     Failure/Error: expect(</a:t>
            </a:r>
            <a:r>
              <a:rPr lang="en-US" sz="2400" dirty="0" err="1"/>
              <a:t>chef_run</a:t>
            </a:r>
            <a:r>
              <a:rPr lang="en-US" sz="2400" dirty="0"/>
              <a:t>).to </a:t>
            </a:r>
            <a:r>
              <a:rPr lang="en-US" sz="2400" dirty="0" err="1"/>
              <a:t>install_package</a:t>
            </a:r>
            <a:r>
              <a:rPr lang="en-US" sz="2400" dirty="0"/>
              <a:t>('</a:t>
            </a:r>
            <a:r>
              <a:rPr lang="en-US" sz="2400" dirty="0" err="1"/>
              <a:t>httpd</a:t>
            </a:r>
            <a:r>
              <a:rPr lang="en-US" sz="2400" dirty="0"/>
              <a:t>')</a:t>
            </a:r>
          </a:p>
          <a:p>
            <a:r>
              <a:rPr lang="en-US" sz="2400" dirty="0"/>
              <a:t>       expected "package[</a:t>
            </a:r>
            <a:r>
              <a:rPr lang="en-US" sz="2400" dirty="0" err="1"/>
              <a:t>httpd</a:t>
            </a:r>
            <a:r>
              <a:rPr lang="en-US" sz="2400" dirty="0"/>
              <a:t>]" with action :install to be in Chef run. Other package resources:</a:t>
            </a:r>
          </a:p>
          <a:p>
            <a:endParaRPr lang="en-US" sz="2400" dirty="0"/>
          </a:p>
          <a:p>
            <a:r>
              <a:rPr lang="en-US" sz="2400" dirty="0"/>
              <a:t>         package[http]</a:t>
            </a:r>
          </a:p>
          <a:p>
            <a:endParaRPr lang="en-US" sz="2400" dirty="0"/>
          </a:p>
          <a:p>
            <a:r>
              <a:rPr lang="en-US" sz="2400" dirty="0"/>
              <a:t>     # ./spec/unit/default_spec.rb:9:in `block (2 levels) in &lt;top (required)&gt;'</a:t>
            </a:r>
          </a:p>
          <a:p>
            <a:endParaRPr lang="en-US" sz="2400" dirty="0"/>
          </a:p>
          <a:p>
            <a:r>
              <a:rPr lang="en-US" sz="2400" dirty="0"/>
              <a:t>Finished in 0.00847 seconds (files took 4.85 seconds to load)</a:t>
            </a:r>
          </a:p>
          <a:p>
            <a:r>
              <a:rPr lang="en-US" sz="2400" dirty="0"/>
              <a:t>1 example, 1 failure</a:t>
            </a:r>
          </a:p>
          <a:p>
            <a:endParaRPr lang="en-US" sz="2400" dirty="0"/>
          </a:p>
          <a:p>
            <a:r>
              <a:rPr lang="en-US" sz="2400" dirty="0"/>
              <a:t>Failed examples:</a:t>
            </a:r>
          </a:p>
          <a:p>
            <a:endParaRPr lang="en-US" sz="2400" dirty="0"/>
          </a:p>
          <a:p>
            <a:r>
              <a:rPr lang="en-US" sz="2400" dirty="0" err="1"/>
              <a:t>rspec</a:t>
            </a:r>
            <a:r>
              <a:rPr lang="en-US" sz="2400" dirty="0"/>
              <a:t> ./spec/unit/default_spec.rb:8 # apache::default installs apache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7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httpd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0087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3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Check cookbooks for common problems</a:t>
            </a:r>
          </a:p>
          <a:p>
            <a:r>
              <a:rPr lang="en-US" dirty="0" smtClean="0"/>
              <a:t>Style, correctness, deprecations, etc.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47" b="-264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405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our recipe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CE5C00"/>
                </a:solidFill>
              </a:rPr>
              <a:t>= 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"#{</a:t>
            </a:r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4E9A06"/>
                </a:solidFill>
              </a:rPr>
              <a:t>}"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90500" y="1666875"/>
            <a:ext cx="5762625" cy="158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803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FC002: Avoid string interpolation where not required: ./recipes/default.rb:7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foodcritic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0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9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 smtClean="0"/>
              <a:t>Describe Chef’s various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  <a:p>
            <a:pPr lvl="1"/>
            <a:r>
              <a:rPr lang="en-US" dirty="0" smtClean="0"/>
              <a:t>Verify your automation code BEFORE it runs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81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Survey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</a:p>
          <a:p>
            <a:r>
              <a:rPr lang="en-US" dirty="0"/>
              <a:t>chef</a:t>
            </a:r>
          </a:p>
          <a:p>
            <a:r>
              <a:rPr lang="en-US" dirty="0" smtClean="0"/>
              <a:t>chef-client in local mode</a:t>
            </a:r>
          </a:p>
          <a:p>
            <a:r>
              <a:rPr lang="en-US" dirty="0" err="1" smtClean="0"/>
              <a:t>ohai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 Kitchen</a:t>
            </a:r>
          </a:p>
          <a:p>
            <a:r>
              <a:rPr lang="en-US" dirty="0" err="1"/>
              <a:t>Docker</a:t>
            </a:r>
            <a:endParaRPr lang="en-US" dirty="0"/>
          </a:p>
          <a:p>
            <a:r>
              <a:rPr lang="en-US" dirty="0" err="1"/>
              <a:t>Serverspec</a:t>
            </a:r>
            <a:endParaRPr lang="en-US" dirty="0"/>
          </a:p>
          <a:p>
            <a:r>
              <a:rPr lang="en-US" dirty="0" err="1"/>
              <a:t>ChefSpec</a:t>
            </a:r>
            <a:endParaRPr lang="en-US" dirty="0"/>
          </a:p>
          <a:p>
            <a:r>
              <a:rPr lang="en-US" dirty="0" err="1"/>
              <a:t>Foodcritic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8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r>
              <a:rPr lang="en-US" dirty="0" smtClean="0"/>
              <a:t>Recipes</a:t>
            </a:r>
          </a:p>
          <a:p>
            <a:r>
              <a:rPr lang="en-US" dirty="0" smtClean="0"/>
              <a:t>Cookbooks</a:t>
            </a:r>
          </a:p>
          <a:p>
            <a:r>
              <a:rPr lang="en-US" dirty="0" smtClean="0"/>
              <a:t>Run List</a:t>
            </a:r>
          </a:p>
          <a:p>
            <a:r>
              <a:rPr lang="en-US" dirty="0" smtClean="0"/>
              <a:t>Node</a:t>
            </a:r>
          </a:p>
          <a:p>
            <a:r>
              <a:rPr lang="en-US" dirty="0" smtClean="0"/>
              <a:t>Node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smtClean="0"/>
              <a:t>File</a:t>
            </a:r>
          </a:p>
          <a:p>
            <a:r>
              <a:rPr lang="en-US" dirty="0" smtClean="0"/>
              <a:t>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0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Layout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Monolithic Repository</a:t>
            </a:r>
          </a:p>
          <a:p>
            <a:r>
              <a:rPr lang="en-US" dirty="0" smtClean="0"/>
              <a:t>Independent Software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1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…there’s more, so much more!</a:t>
            </a:r>
          </a:p>
          <a:p>
            <a:endParaRPr lang="en-US" dirty="0"/>
          </a:p>
          <a:p>
            <a:r>
              <a:rPr lang="en-US" dirty="0" smtClean="0"/>
              <a:t>How much time do we have left?  I could go on for days!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2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58003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learnchef.com</a:t>
            </a:r>
            <a:endParaRPr lang="en-US" dirty="0" smtClean="0"/>
          </a:p>
          <a:p>
            <a:pPr lvl="1"/>
            <a:r>
              <a:rPr lang="en-US" dirty="0" smtClean="0"/>
              <a:t>Guided tutorials</a:t>
            </a:r>
          </a:p>
          <a:p>
            <a:pPr lvl="1"/>
            <a:r>
              <a:rPr lang="en-US" dirty="0" smtClean="0"/>
              <a:t>Chef Fundamental Series</a:t>
            </a:r>
          </a:p>
          <a:p>
            <a:r>
              <a:rPr lang="en-US" dirty="0" smtClean="0"/>
              <a:t>Upcoming Training</a:t>
            </a:r>
          </a:p>
          <a:p>
            <a:pPr lvl="1"/>
            <a:r>
              <a:rPr lang="en-US" dirty="0" err="1" smtClean="0"/>
              <a:t>getchef.com</a:t>
            </a:r>
            <a:r>
              <a:rPr lang="en-US" dirty="0"/>
              <a:t>/blog/events/category/training-events</a:t>
            </a:r>
            <a:r>
              <a:rPr lang="en-US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7975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in DC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SURGE14 will save 20%</a:t>
            </a:r>
          </a:p>
          <a:p>
            <a:r>
              <a:rPr lang="en-US" dirty="0" smtClean="0"/>
              <a:t>Chef Fundamentals – October 27-28</a:t>
            </a:r>
          </a:p>
          <a:p>
            <a:r>
              <a:rPr lang="en-US" dirty="0" smtClean="0"/>
              <a:t>Chef Intermediate Topics – October 29-30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5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 Q &amp; A Forum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Fundamentals Google Group Q&amp;A Forum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http://bit.ly/ChefFundamentalsForum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Join the group and post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0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list of URLs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http://getchef.com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http://docs.getchef.com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http://supermarket.getchef.com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http://youtube.com/getchef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http://lists.opscode.com</a:t>
            </a:r>
            <a:endParaRPr lang="en-US" dirty="0" smtClean="0"/>
          </a:p>
          <a:p>
            <a:r>
              <a:rPr lang="en-US" dirty="0" err="1" smtClean="0"/>
              <a:t>irc.freenode.net</a:t>
            </a:r>
            <a:r>
              <a:rPr lang="en-US" dirty="0" smtClean="0"/>
              <a:t>:  #chef, #chef-hacking</a:t>
            </a:r>
          </a:p>
          <a:p>
            <a:r>
              <a:rPr lang="en-US" dirty="0" smtClean="0"/>
              <a:t>Twitter:  @chef #</a:t>
            </a:r>
            <a:r>
              <a:rPr lang="en-US" dirty="0" err="1" smtClean="0"/>
              <a:t>getchef</a:t>
            </a:r>
            <a:r>
              <a:rPr lang="en-US" dirty="0" smtClean="0"/>
              <a:t>, @</a:t>
            </a:r>
            <a:r>
              <a:rPr lang="en-US" dirty="0" err="1" smtClean="0"/>
              <a:t>learnchef</a:t>
            </a:r>
            <a:r>
              <a:rPr lang="en-US" dirty="0" smtClean="0"/>
              <a:t> #</a:t>
            </a:r>
            <a:r>
              <a:rPr lang="en-US" dirty="0" err="1" smtClean="0"/>
              <a:t>learnchef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9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Fight Show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foodfightshow.org</a:t>
            </a:r>
            <a:endParaRPr lang="en-US" dirty="0" smtClean="0"/>
          </a:p>
          <a:p>
            <a:r>
              <a:rPr lang="en-US" dirty="0" smtClean="0"/>
              <a:t>Podcast where </a:t>
            </a:r>
            <a:r>
              <a:rPr lang="en-US" dirty="0" err="1" smtClean="0"/>
              <a:t>DevOps</a:t>
            </a:r>
            <a:r>
              <a:rPr lang="en-US" dirty="0" smtClean="0"/>
              <a:t> Chefs Do Battle</a:t>
            </a:r>
          </a:p>
          <a:p>
            <a:r>
              <a:rPr lang="en-US" dirty="0" smtClean="0"/>
              <a:t>Best practices for working with Chef</a:t>
            </a:r>
          </a:p>
          <a:p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113" b="-4311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getchef.com</a:t>
            </a:r>
            <a:r>
              <a:rPr lang="en-US" dirty="0" smtClean="0"/>
              <a:t>/summit</a:t>
            </a:r>
            <a:endParaRPr lang="en-US" dirty="0"/>
          </a:p>
        </p:txBody>
      </p:sp>
      <p:pic>
        <p:nvPicPr>
          <p:cNvPr id="8" name="Picture Placeholder 7" descr="Chef Summit 2014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094" b="-16094"/>
          <a:stretch>
            <a:fillRect/>
          </a:stretch>
        </p:blipFill>
        <p:spPr/>
      </p:pic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3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</a:t>
            </a:r>
            <a:r>
              <a:rPr lang="en-US" dirty="0" err="1" smtClean="0"/>
              <a:t>Meetup</a:t>
            </a:r>
            <a:r>
              <a:rPr lang="en-US" dirty="0" smtClean="0"/>
              <a:t> Groups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DevOpsDC</a:t>
            </a:r>
            <a:endParaRPr lang="en-US" dirty="0" smtClean="0"/>
          </a:p>
          <a:p>
            <a:r>
              <a:rPr lang="en-US" dirty="0" smtClean="0"/>
              <a:t>DC Configuration Management Group</a:t>
            </a:r>
          </a:p>
          <a:p>
            <a:r>
              <a:rPr lang="en-US" dirty="0" smtClean="0"/>
              <a:t>Charm City Linux</a:t>
            </a:r>
          </a:p>
          <a:p>
            <a:r>
              <a:rPr lang="en-US" dirty="0" smtClean="0"/>
              <a:t>AWS Washington DC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LOPSA DC</a:t>
            </a:r>
          </a:p>
          <a:p>
            <a:r>
              <a:rPr lang="en-US" dirty="0" smtClean="0"/>
              <a:t>Amazon Web Services – Virginia</a:t>
            </a:r>
          </a:p>
          <a:p>
            <a:r>
              <a:rPr lang="en-US" dirty="0" err="1" smtClean="0"/>
              <a:t>DevOpsCV</a:t>
            </a:r>
            <a:r>
              <a:rPr lang="en-US" dirty="0" smtClean="0"/>
              <a:t> – Central Virginia (Charlottesville)</a:t>
            </a:r>
          </a:p>
          <a:p>
            <a:r>
              <a:rPr lang="en-US" dirty="0" smtClean="0"/>
              <a:t>DC Continuous Delivery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Scale DC</a:t>
            </a:r>
          </a:p>
          <a:p>
            <a:r>
              <a:rPr lang="en-US" dirty="0" smtClean="0"/>
              <a:t>Cloud DC</a:t>
            </a:r>
          </a:p>
          <a:p>
            <a:r>
              <a:rPr lang="en-US" dirty="0" smtClean="0"/>
              <a:t>Washington </a:t>
            </a:r>
            <a:r>
              <a:rPr lang="en-US" dirty="0" err="1" smtClean="0"/>
              <a:t>DevOps</a:t>
            </a:r>
            <a:r>
              <a:rPr lang="en-US" dirty="0" smtClean="0"/>
              <a:t> in Government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DC Area Enterprise </a:t>
            </a:r>
            <a:r>
              <a:rPr lang="en-US" dirty="0" err="1" smtClean="0"/>
              <a:t>DevOps</a:t>
            </a:r>
            <a:r>
              <a:rPr lang="en-US" dirty="0" smtClean="0"/>
              <a:t> and Agile Forum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5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Server</a:t>
            </a:r>
          </a:p>
          <a:p>
            <a:r>
              <a:rPr lang="en-US" dirty="0" smtClean="0"/>
              <a:t>Roles</a:t>
            </a:r>
          </a:p>
          <a:p>
            <a:r>
              <a:rPr lang="en-US" dirty="0" smtClean="0"/>
              <a:t>Environments</a:t>
            </a:r>
          </a:p>
          <a:p>
            <a:r>
              <a:rPr lang="en-US" dirty="0" smtClean="0"/>
              <a:t>Data Bags</a:t>
            </a:r>
          </a:p>
          <a:p>
            <a:r>
              <a:rPr lang="en-US" dirty="0" smtClean="0"/>
              <a:t>Bootstrapping new nodes</a:t>
            </a:r>
          </a:p>
          <a:p>
            <a:endParaRPr lang="en-US" dirty="0"/>
          </a:p>
          <a:p>
            <a:r>
              <a:rPr lang="en-US" dirty="0" smtClean="0"/>
              <a:t>Thank You!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 source projects</a:t>
            </a:r>
          </a:p>
          <a:p>
            <a:r>
              <a:rPr lang="en-US" dirty="0"/>
              <a:t>Working with </a:t>
            </a:r>
            <a:r>
              <a:rPr lang="en-US" dirty="0" err="1"/>
              <a:t>IaaS</a:t>
            </a:r>
            <a:r>
              <a:rPr lang="en-US" dirty="0"/>
              <a:t> providers</a:t>
            </a:r>
          </a:p>
          <a:p>
            <a:r>
              <a:rPr lang="en-US" dirty="0"/>
              <a:t>chef-metal</a:t>
            </a:r>
          </a:p>
          <a:p>
            <a:r>
              <a:rPr lang="en-US" dirty="0" smtClean="0"/>
              <a:t>Search</a:t>
            </a:r>
          </a:p>
          <a:p>
            <a:r>
              <a:rPr lang="en-US" dirty="0" smtClean="0"/>
              <a:t>Suspenders?!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2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2867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259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capture the policy for your infrastructure in code</a:t>
            </a:r>
          </a:p>
          <a:p>
            <a:r>
              <a:rPr lang="en-US" dirty="0" smtClean="0"/>
              <a:t>Chef ensures each node in your infrastructure complies with the policy</a:t>
            </a:r>
          </a:p>
        </p:txBody>
      </p:sp>
    </p:spTree>
    <p:extLst>
      <p:ext uri="{BB962C8B-B14F-4D97-AF65-F5344CB8AC3E}">
        <p14:creationId xmlns:p14="http://schemas.microsoft.com/office/powerpoint/2010/main" val="41692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3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provides a domain-specific language (DSL) that allows you to specify policy for your infrastructure</a:t>
            </a:r>
          </a:p>
          <a:p>
            <a:r>
              <a:rPr lang="en-US" dirty="0" smtClean="0"/>
              <a:t>Policy describes the desired state</a:t>
            </a:r>
          </a:p>
          <a:p>
            <a:r>
              <a:rPr lang="en-US" dirty="0" smtClean="0"/>
              <a:t>Policies </a:t>
            </a:r>
            <a:r>
              <a:rPr lang="en-US" dirty="0"/>
              <a:t>can be statically or dynamically defined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Fundamental building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6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pPr lvl="1"/>
            <a:r>
              <a:rPr lang="en-US" dirty="0" smtClean="0"/>
              <a:t>Package that should be installed</a:t>
            </a:r>
          </a:p>
          <a:p>
            <a:pPr lvl="1"/>
            <a:r>
              <a:rPr lang="en-US" dirty="0" smtClean="0"/>
              <a:t>Service that should be running</a:t>
            </a:r>
          </a:p>
          <a:p>
            <a:pPr lvl="1"/>
            <a:r>
              <a:rPr lang="en-US" dirty="0" smtClean="0"/>
              <a:t>File that should be generated</a:t>
            </a:r>
          </a:p>
          <a:p>
            <a:pPr lvl="1"/>
            <a:r>
              <a:rPr lang="en-US" dirty="0" err="1" smtClean="0"/>
              <a:t>Cron</a:t>
            </a:r>
            <a:r>
              <a:rPr lang="en-US" dirty="0" smtClean="0"/>
              <a:t> job that should be configured</a:t>
            </a:r>
          </a:p>
          <a:p>
            <a:pPr lvl="1"/>
            <a:r>
              <a:rPr lang="en-US" dirty="0" smtClean="0"/>
              <a:t>User that should be managed</a:t>
            </a:r>
          </a:p>
          <a:p>
            <a:pPr lvl="1"/>
            <a:r>
              <a:rPr lang="en-US" dirty="0" smtClean="0"/>
              <a:t>And more</a:t>
            </a:r>
          </a:p>
          <a:p>
            <a:r>
              <a:rPr lang="en-US" dirty="0" err="1"/>
              <a:t>docs.getchef.com</a:t>
            </a:r>
            <a:r>
              <a:rPr lang="en-US" dirty="0"/>
              <a:t>/chef/</a:t>
            </a:r>
            <a:r>
              <a:rPr lang="en-US" dirty="0" err="1"/>
              <a:t>resources.html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6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– Install a text editor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Our workstation does not have $EDITOR installed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You can edit files with $EDITOR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$EDITOR is your favorite command line text editor:  vim, </a:t>
            </a:r>
            <a:r>
              <a:rPr lang="en-US" dirty="0" err="1" smtClean="0"/>
              <a:t>emacs</a:t>
            </a:r>
            <a:r>
              <a:rPr lang="en-US" dirty="0" smtClean="0"/>
              <a:t>, or </a:t>
            </a:r>
            <a:r>
              <a:rPr lang="en-US" dirty="0" err="1" smtClean="0"/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up with the card?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smtClean="0"/>
              <a:t>1msreNZ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Login:  chef</a:t>
            </a:r>
          </a:p>
          <a:p>
            <a:r>
              <a:rPr lang="en-US" dirty="0"/>
              <a:t>Password:  </a:t>
            </a:r>
            <a:r>
              <a:rPr lang="en-US" dirty="0" err="1"/>
              <a:t>sxypnerg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193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authenticity of host '54.165.227.226 (54.165.227.226)' can't be established.</a:t>
            </a:r>
          </a:p>
          <a:p>
            <a:r>
              <a:rPr lang="en-US" dirty="0"/>
              <a:t>RSA key fingerprint is c1:ec:ab:66:fb:22:4a:8f:c2:c5:9b:26:77:f3:dd:b3.</a:t>
            </a:r>
          </a:p>
          <a:p>
            <a:r>
              <a:rPr lang="en-US" dirty="0"/>
              <a:t>Are you sure you want to continue connecting (yes/no)? yes</a:t>
            </a:r>
          </a:p>
          <a:p>
            <a:r>
              <a:rPr lang="en-US" dirty="0"/>
              <a:t>Warning: Permanently added '54.165.227.226' (RSA) to the list of known hosts.</a:t>
            </a:r>
          </a:p>
          <a:p>
            <a:r>
              <a:rPr lang="en-US" dirty="0"/>
              <a:t>chef@54.165.227.226's password: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your lab machine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ssh</a:t>
            </a:r>
            <a:r>
              <a:rPr lang="en-US" dirty="0"/>
              <a:t> chef@54.164.75.30</a:t>
            </a:r>
          </a:p>
        </p:txBody>
      </p:sp>
    </p:spTree>
    <p:extLst>
      <p:ext uri="{BB962C8B-B14F-4D97-AF65-F5344CB8AC3E}">
        <p14:creationId xmlns:p14="http://schemas.microsoft.com/office/powerpoint/2010/main" val="307142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your workstation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ChefDK</a:t>
            </a:r>
            <a:r>
              <a:rPr lang="en-US" dirty="0" smtClean="0"/>
              <a:t> version 0.2.2 is installed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chef --version</a:t>
            </a:r>
          </a:p>
          <a:p>
            <a:r>
              <a:rPr lang="en-US" dirty="0" smtClean="0"/>
              <a:t>Chef user has </a:t>
            </a:r>
            <a:r>
              <a:rPr lang="en-US" dirty="0" err="1" smtClean="0"/>
              <a:t>passwordless</a:t>
            </a:r>
            <a:r>
              <a:rPr lang="en-US" dirty="0" smtClean="0"/>
              <a:t> </a:t>
            </a:r>
            <a:r>
              <a:rPr lang="en-US" dirty="0" err="1" smtClean="0"/>
              <a:t>sudo</a:t>
            </a:r>
            <a:r>
              <a:rPr lang="en-US" dirty="0" smtClean="0"/>
              <a:t> access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sudo</a:t>
            </a:r>
            <a:r>
              <a:rPr lang="en-US" dirty="0" smtClean="0">
                <a:latin typeface="Courier New"/>
                <a:cs typeface="Courier New"/>
              </a:rPr>
              <a:t> cat 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/shadow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069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/bin/which: no </a:t>
            </a:r>
            <a:r>
              <a:rPr lang="en-US" dirty="0" smtClean="0"/>
              <a:t>vim in </a:t>
            </a:r>
            <a:r>
              <a:rPr lang="en-US" dirty="0"/>
              <a:t>(/opt/</a:t>
            </a:r>
            <a:r>
              <a:rPr lang="en-US" dirty="0" err="1"/>
              <a:t>chefdk</a:t>
            </a:r>
            <a:r>
              <a:rPr lang="en-US" dirty="0"/>
              <a:t>/bin:/home/chef/.</a:t>
            </a:r>
            <a:r>
              <a:rPr lang="en-US" dirty="0" err="1"/>
              <a:t>chefdk</a:t>
            </a:r>
            <a:r>
              <a:rPr lang="en-US" dirty="0"/>
              <a:t>/gem/ruby/2.1.0/bin:/opt/</a:t>
            </a:r>
            <a:r>
              <a:rPr lang="en-US" dirty="0" err="1"/>
              <a:t>chefdk</a:t>
            </a:r>
            <a:r>
              <a:rPr lang="en-US" dirty="0"/>
              <a:t>/embedded/bin:/</a:t>
            </a:r>
            <a:r>
              <a:rPr lang="en-US" dirty="0" err="1"/>
              <a:t>usr</a:t>
            </a:r>
            <a:r>
              <a:rPr lang="en-US" dirty="0"/>
              <a:t>/local/bin:/bin:/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sbin</a:t>
            </a:r>
            <a:r>
              <a:rPr lang="en-US" dirty="0"/>
              <a:t>:/home/chef/bin)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$EDITOR installed?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which vim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is an executable program that allows you to work with resources</a:t>
            </a:r>
          </a:p>
          <a:p>
            <a:r>
              <a:rPr lang="en-US" dirty="0" smtClean="0"/>
              <a:t>Is included as part of the </a:t>
            </a:r>
            <a:r>
              <a:rPr lang="en-US" dirty="0" err="1" smtClean="0"/>
              <a:t>ChefDK</a:t>
            </a:r>
            <a:endParaRPr lang="en-US" dirty="0" smtClean="0"/>
          </a:p>
          <a:p>
            <a:r>
              <a:rPr lang="en-US" dirty="0" smtClean="0"/>
              <a:t>A great way to explore resources</a:t>
            </a:r>
          </a:p>
          <a:p>
            <a:r>
              <a:rPr lang="en-US" dirty="0" smtClean="0"/>
              <a:t>NOT how you’ll eventually use Chef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9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chef-apply [RECIPE_FILE] [-e RECIPE_TEXT] [-s]</a:t>
            </a:r>
          </a:p>
          <a:p>
            <a:r>
              <a:rPr lang="en-US" dirty="0"/>
              <a:t>        --[no-]color                 Use colored output, defaults to enabled</a:t>
            </a:r>
          </a:p>
          <a:p>
            <a:r>
              <a:rPr lang="en-US" dirty="0"/>
              <a:t>    -e, --execute RECIPE_TEXT        Execute resources supplied in a string</a:t>
            </a:r>
          </a:p>
          <a:p>
            <a:r>
              <a:rPr lang="en-US" dirty="0"/>
              <a:t>    -l, --</a:t>
            </a:r>
            <a:r>
              <a:rPr lang="en-US" dirty="0" err="1"/>
              <a:t>log_level</a:t>
            </a:r>
            <a:r>
              <a:rPr lang="en-US" dirty="0"/>
              <a:t> LEVEL            Set the log level (debug, info, warn, error, fatal)</a:t>
            </a:r>
          </a:p>
          <a:p>
            <a:r>
              <a:rPr lang="en-US" dirty="0"/>
              <a:t>    -s, --</a:t>
            </a:r>
            <a:r>
              <a:rPr lang="en-US" dirty="0" err="1"/>
              <a:t>stdin</a:t>
            </a:r>
            <a:r>
              <a:rPr lang="en-US" dirty="0"/>
              <a:t>                      Execute resources read from STDIN</a:t>
            </a:r>
          </a:p>
          <a:p>
            <a:r>
              <a:rPr lang="en-US" dirty="0"/>
              <a:t>    -v, --version                    Show chef version</a:t>
            </a:r>
          </a:p>
          <a:p>
            <a:r>
              <a:rPr lang="en-US" dirty="0"/>
              <a:t>    -W, --why-run                    Enable </a:t>
            </a:r>
            <a:r>
              <a:rPr lang="en-US" dirty="0" err="1"/>
              <a:t>whyrun</a:t>
            </a:r>
            <a:r>
              <a:rPr lang="en-US" dirty="0"/>
              <a:t> mode</a:t>
            </a:r>
          </a:p>
          <a:p>
            <a:r>
              <a:rPr lang="en-US" dirty="0"/>
              <a:t>    -h, --help                       Show this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chef-apply do?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chef-apply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0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</a:p>
          <a:p>
            <a:r>
              <a:rPr lang="en-US" dirty="0" smtClean="0"/>
              <a:t>Community Director, Chef</a:t>
            </a:r>
          </a:p>
          <a:p>
            <a:r>
              <a:rPr lang="en-US" dirty="0" smtClean="0"/>
              <a:t>Co-host of the Food Fight Show</a:t>
            </a:r>
          </a:p>
          <a:p>
            <a:r>
              <a:rPr lang="en-US" dirty="0" smtClean="0"/>
              <a:t>Co-organizer of </a:t>
            </a:r>
            <a:r>
              <a:rPr lang="en-US" dirty="0" err="1" smtClean="0"/>
              <a:t>DevOpsDC</a:t>
            </a:r>
            <a:endParaRPr lang="en-US" dirty="0" smtClean="0"/>
          </a:p>
          <a:p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year at Surge</a:t>
            </a:r>
            <a:endParaRPr lang="en-US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Recipe: (chef-apply cookbook)::(chef-apply recipe)</a:t>
            </a:r>
          </a:p>
          <a:p>
            <a:r>
              <a:rPr lang="en-US" sz="2300" dirty="0"/>
              <a:t>  * package[vim] action install</a:t>
            </a:r>
          </a:p>
          <a:p>
            <a:r>
              <a:rPr lang="en-US" sz="2300" dirty="0"/>
              <a:t>    - install version 7.2.411-1.8.el6 of package vim-enhanced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-e "package 'vim'"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Recipe: (chef-apply cookbook)::(chef-apply recipe)</a:t>
            </a:r>
          </a:p>
          <a:p>
            <a:r>
              <a:rPr lang="en-US" sz="2800" dirty="0"/>
              <a:t>  * package[</a:t>
            </a:r>
            <a:r>
              <a:rPr lang="en-US" sz="2800" dirty="0" err="1"/>
              <a:t>emacs</a:t>
            </a:r>
            <a:r>
              <a:rPr lang="en-US" sz="2800" dirty="0"/>
              <a:t>] action install</a:t>
            </a:r>
          </a:p>
          <a:p>
            <a:r>
              <a:rPr lang="en-US" sz="2800" dirty="0"/>
              <a:t>    - install version 23.1-25.el6 of package </a:t>
            </a:r>
            <a:r>
              <a:rPr lang="en-US" sz="2800" dirty="0" err="1"/>
              <a:t>emacs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emacs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</a:t>
            </a:r>
            <a:r>
              <a:rPr lang="en-US" dirty="0" err="1" smtClean="0"/>
              <a:t>emacs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Recipe: (chef-apply cookbook)::(chef-apply recipe)</a:t>
            </a:r>
          </a:p>
          <a:p>
            <a:r>
              <a:rPr lang="en-US" sz="2900" dirty="0"/>
              <a:t>  * package[</a:t>
            </a:r>
            <a:r>
              <a:rPr lang="en-US" sz="2900" dirty="0" err="1"/>
              <a:t>nano</a:t>
            </a:r>
            <a:r>
              <a:rPr lang="en-US" sz="2900" dirty="0"/>
              <a:t>] action install</a:t>
            </a:r>
          </a:p>
          <a:p>
            <a:r>
              <a:rPr lang="en-US" sz="2900" dirty="0"/>
              <a:t>    - install version 2.0.9-7.el6 of package </a:t>
            </a:r>
            <a:r>
              <a:rPr lang="en-US" sz="2900" dirty="0" err="1"/>
              <a:t>nano</a:t>
            </a:r>
            <a:endParaRPr lang="en-US" sz="2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</a:t>
            </a:r>
            <a:r>
              <a:rPr lang="en-US" dirty="0" smtClean="0"/>
              <a:t>'</a:t>
            </a:r>
            <a:r>
              <a:rPr lang="en-US" dirty="0" err="1" smtClean="0"/>
              <a:t>nano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631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if you re-run the chef-apply command?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Recipe: (chef-apply cookbook)::(chef-apply recipe)</a:t>
            </a:r>
          </a:p>
          <a:p>
            <a:r>
              <a:rPr lang="en-US" sz="3200" dirty="0"/>
              <a:t>  * package[vim] action install (up to date)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$EDITOR again with chef-apply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'vim'"</a:t>
            </a:r>
          </a:p>
        </p:txBody>
      </p:sp>
    </p:spTree>
    <p:extLst>
      <p:ext uri="{BB962C8B-B14F-4D97-AF65-F5344CB8AC3E}">
        <p14:creationId xmlns:p14="http://schemas.microsoft.com/office/powerpoint/2010/main" val="61172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0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Recipes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Collection of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 – Serve our homepage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need a web server configured to serve up our home page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We see our home page in a web browser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675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desired state?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see our home page in a web browser</a:t>
            </a:r>
          </a:p>
        </p:txBody>
      </p:sp>
    </p:spTree>
    <p:extLst>
      <p:ext uri="{BB962C8B-B14F-4D97-AF65-F5344CB8AC3E}">
        <p14:creationId xmlns:p14="http://schemas.microsoft.com/office/powerpoint/2010/main" val="14364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required to meet this state?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resources will we need?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9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Assistants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Mark Harrison</a:t>
            </a:r>
          </a:p>
          <a:p>
            <a:r>
              <a:rPr lang="en-US" dirty="0" smtClean="0"/>
              <a:t>Peter Burkholder</a:t>
            </a:r>
          </a:p>
          <a:p>
            <a:r>
              <a:rPr lang="en-US" dirty="0" smtClean="0"/>
              <a:t>Karloff Rosario</a:t>
            </a:r>
          </a:p>
          <a:p>
            <a:r>
              <a:rPr lang="en-US" dirty="0" smtClean="0"/>
              <a:t>YOU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2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Collection of resources</a:t>
            </a:r>
          </a:p>
          <a:p>
            <a:r>
              <a:rPr lang="en-US" dirty="0" smtClean="0"/>
              <a:t>Recipes can:</a:t>
            </a:r>
          </a:p>
          <a:p>
            <a:pPr lvl="1"/>
            <a:r>
              <a:rPr lang="en-US" dirty="0" smtClean="0"/>
              <a:t>Install and configure software components</a:t>
            </a:r>
          </a:p>
          <a:p>
            <a:pPr lvl="1"/>
            <a:r>
              <a:rPr lang="en-US" dirty="0" smtClean="0"/>
              <a:t>Manage files</a:t>
            </a:r>
          </a:p>
          <a:p>
            <a:pPr lvl="1"/>
            <a:r>
              <a:rPr lang="en-US" dirty="0" smtClean="0"/>
              <a:t>Deploy applications</a:t>
            </a:r>
          </a:p>
          <a:p>
            <a:pPr lvl="1"/>
            <a:r>
              <a:rPr lang="en-US" dirty="0" smtClean="0"/>
              <a:t>Execute other recipes</a:t>
            </a:r>
          </a:p>
          <a:p>
            <a:pPr lvl="1"/>
            <a:r>
              <a:rPr lang="en-US" dirty="0" smtClean="0"/>
              <a:t>And more…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9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learnchef</a:t>
            </a:r>
            <a:r>
              <a:rPr lang="en-US" dirty="0" smtClean="0"/>
              <a:t>/lab2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mkdir</a:t>
            </a:r>
            <a:r>
              <a:rPr lang="en-US" dirty="0" smtClean="0"/>
              <a:t> –p </a:t>
            </a:r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74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</a:t>
            </a:r>
            <a:r>
              <a:rPr lang="en-US" dirty="0" err="1" smtClean="0"/>
              <a:t>learnchef</a:t>
            </a:r>
            <a:r>
              <a:rPr lang="en-US" dirty="0" smtClean="0"/>
              <a:t>/lab2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</a:t>
            </a:r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4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curl: (7) couldn't connect to host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there a web server?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2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recipe for apache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/lab2/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8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Recipe: (chef-apply cookbook)::(chef-apply recipe)</a:t>
            </a:r>
          </a:p>
          <a:p>
            <a:r>
              <a:rPr lang="en-US" sz="2400" dirty="0"/>
              <a:t>  * package[</a:t>
            </a:r>
            <a:r>
              <a:rPr lang="en-US" sz="2400" dirty="0" err="1"/>
              <a:t>httpd</a:t>
            </a:r>
            <a:r>
              <a:rPr lang="en-US" sz="2400" dirty="0"/>
              <a:t>] action install</a:t>
            </a:r>
          </a:p>
          <a:p>
            <a:r>
              <a:rPr lang="en-US" sz="2400" dirty="0"/>
              <a:t>    - install version 2.2.15-31.el6.centos of package </a:t>
            </a:r>
            <a:r>
              <a:rPr lang="en-US" sz="2400" dirty="0" err="1"/>
              <a:t>httpd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apache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err="1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9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 a recipe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Now we are using chef-apply on a recipe, or a collection of resources</a:t>
            </a:r>
          </a:p>
          <a:p>
            <a:endParaRPr lang="en-US" dirty="0"/>
          </a:p>
          <a:p>
            <a:r>
              <a:rPr lang="en-US" dirty="0" smtClean="0"/>
              <a:t>Success?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curl: (7) couldn't connect to host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working?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recipe for apache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/lab2/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5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Recipe: (chef-apply cookbook)::(chef-apply recipe)</a:t>
            </a:r>
          </a:p>
          <a:p>
            <a:r>
              <a:rPr lang="en-US" sz="2400" dirty="0"/>
              <a:t>  * package[</a:t>
            </a:r>
            <a:r>
              <a:rPr lang="en-US" sz="2400" dirty="0" err="1"/>
              <a:t>httpd</a:t>
            </a:r>
            <a:r>
              <a:rPr lang="en-US" sz="2400" dirty="0"/>
              <a:t>] action install (up to date)</a:t>
            </a:r>
          </a:p>
          <a:p>
            <a:r>
              <a:rPr lang="en-US" sz="2400" dirty="0"/>
              <a:t>  * service[</a:t>
            </a:r>
            <a:r>
              <a:rPr lang="en-US" sz="2400" dirty="0" err="1"/>
              <a:t>httpd</a:t>
            </a:r>
            <a:r>
              <a:rPr lang="en-US" sz="2400" dirty="0"/>
              <a:t>] action nothing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apache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err="1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6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Business Person?</a:t>
            </a:r>
          </a:p>
          <a:p>
            <a:r>
              <a:rPr lang="en-US" dirty="0" smtClean="0"/>
              <a:t>Manager?</a:t>
            </a:r>
          </a:p>
        </p:txBody>
      </p:sp>
    </p:spTree>
    <p:extLst>
      <p:ext uri="{BB962C8B-B14F-4D97-AF65-F5344CB8AC3E}">
        <p14:creationId xmlns:p14="http://schemas.microsoft.com/office/powerpoint/2010/main" val="38974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curl: (7) couldn't connect to host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working?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9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Recipe: (chef-apply cookbook)::(chef-apply recipe)</a:t>
            </a:r>
          </a:p>
          <a:p>
            <a:r>
              <a:rPr lang="en-US" sz="2400" dirty="0"/>
              <a:t>  * package[</a:t>
            </a:r>
            <a:r>
              <a:rPr lang="en-US" sz="2400" dirty="0" err="1"/>
              <a:t>httpd</a:t>
            </a:r>
            <a:r>
              <a:rPr lang="en-US" sz="2400" dirty="0"/>
              <a:t>] action install (up to date)</a:t>
            </a:r>
          </a:p>
          <a:p>
            <a:r>
              <a:rPr lang="en-US" sz="2400" dirty="0"/>
              <a:t>  * service[</a:t>
            </a:r>
            <a:r>
              <a:rPr lang="en-US" sz="2400" dirty="0" err="1"/>
              <a:t>httpd</a:t>
            </a:r>
            <a:r>
              <a:rPr lang="en-US" sz="2400" dirty="0"/>
              <a:t>] action nothing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apache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err="1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92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Recipe: (chef-apply cookbook)::(chef-apply recipe)</a:t>
            </a:r>
          </a:p>
          <a:p>
            <a:r>
              <a:rPr lang="en-US" sz="2400" dirty="0"/>
              <a:t>  * package[</a:t>
            </a:r>
            <a:r>
              <a:rPr lang="en-US" sz="2400" dirty="0" err="1"/>
              <a:t>httpd</a:t>
            </a:r>
            <a:r>
              <a:rPr lang="en-US" sz="2400" dirty="0"/>
              <a:t>] action install (up to date)</a:t>
            </a:r>
          </a:p>
          <a:p>
            <a:r>
              <a:rPr lang="en-US" sz="2400" dirty="0"/>
              <a:t>  * service[</a:t>
            </a:r>
            <a:r>
              <a:rPr lang="en-US" sz="2400" dirty="0" err="1"/>
              <a:t>httpd</a:t>
            </a:r>
            <a:r>
              <a:rPr lang="en-US" sz="2400" dirty="0"/>
              <a:t>] action nothing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apache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err="1"/>
              <a:t>apache.rb</a:t>
            </a:r>
            <a:endParaRPr lang="en-US" dirty="0"/>
          </a:p>
        </p:txBody>
      </p:sp>
      <p:sp>
        <p:nvSpPr>
          <p:cNvPr id="2" name="Frame 1"/>
          <p:cNvSpPr/>
          <p:nvPr/>
        </p:nvSpPr>
        <p:spPr bwMode="auto">
          <a:xfrm>
            <a:off x="3857625" y="2921000"/>
            <a:ext cx="53340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2446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service resource</a:t>
            </a:r>
            <a:endParaRPr lang="en-US" dirty="0"/>
          </a:p>
        </p:txBody>
      </p:sp>
      <p:pic>
        <p:nvPicPr>
          <p:cNvPr id="8" name="Picture Placeholder 7" descr="service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795" r="-11795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resource_service.html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4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Type (package, service, etc.)</a:t>
            </a:r>
          </a:p>
          <a:p>
            <a:r>
              <a:rPr lang="en-US" dirty="0" smtClean="0"/>
              <a:t>Name (“</a:t>
            </a:r>
            <a:r>
              <a:rPr lang="en-US" dirty="0" err="1" smtClean="0"/>
              <a:t>httpd</a:t>
            </a:r>
            <a:r>
              <a:rPr lang="en-US" dirty="0" smtClean="0"/>
              <a:t>”, “vim”, etc.)</a:t>
            </a:r>
          </a:p>
          <a:p>
            <a:r>
              <a:rPr lang="en-US" dirty="0" smtClean="0"/>
              <a:t>Actions</a:t>
            </a:r>
          </a:p>
          <a:p>
            <a:pPr lvl="1"/>
            <a:r>
              <a:rPr lang="en-US" dirty="0" smtClean="0"/>
              <a:t>A description of the desired state of the resource</a:t>
            </a:r>
          </a:p>
          <a:p>
            <a:pPr lvl="1"/>
            <a:r>
              <a:rPr lang="en-US" dirty="0" smtClean="0"/>
              <a:t>Defined as part of the resource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Will the action always be executed?</a:t>
            </a:r>
          </a:p>
        </p:txBody>
      </p:sp>
    </p:spTree>
    <p:extLst>
      <p:ext uri="{BB962C8B-B14F-4D97-AF65-F5344CB8AC3E}">
        <p14:creationId xmlns:p14="http://schemas.microsoft.com/office/powerpoint/2010/main" val="181555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the package resource work?</a:t>
            </a:r>
            <a:endParaRPr lang="en-US" dirty="0"/>
          </a:p>
        </p:txBody>
      </p:sp>
      <p:pic>
        <p:nvPicPr>
          <p:cNvPr id="6" name="Picture Placeholder 5" descr="package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127" b="-1212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resource_package.html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the package resource work?</a:t>
            </a:r>
            <a:endParaRPr lang="en-US" dirty="0"/>
          </a:p>
        </p:txBody>
      </p:sp>
      <p:pic>
        <p:nvPicPr>
          <p:cNvPr id="6" name="Picture Placeholder 5" descr="package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127" b="-12127"/>
          <a:stretch>
            <a:fillRect/>
          </a:stretch>
        </p:blipFill>
        <p:spPr>
          <a:xfrm>
            <a:off x="457200" y="1127125"/>
            <a:ext cx="11201400" cy="525780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resource_package.html</a:t>
            </a:r>
            <a:endParaRPr lang="en-US" dirty="0"/>
          </a:p>
        </p:txBody>
      </p:sp>
      <p:sp>
        <p:nvSpPr>
          <p:cNvPr id="3" name="Frame 2"/>
          <p:cNvSpPr/>
          <p:nvPr/>
        </p:nvSpPr>
        <p:spPr bwMode="auto">
          <a:xfrm>
            <a:off x="3302000" y="3016250"/>
            <a:ext cx="809625" cy="301625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1987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recipe for apache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60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Recipe: (chef-apply cookbook)::(chef-apply recipe)</a:t>
            </a:r>
          </a:p>
          <a:p>
            <a:r>
              <a:rPr lang="en-US" sz="2400" dirty="0"/>
              <a:t>  * package[</a:t>
            </a:r>
            <a:r>
              <a:rPr lang="en-US" sz="2400" dirty="0" err="1"/>
              <a:t>httpd</a:t>
            </a:r>
            <a:r>
              <a:rPr lang="en-US" sz="2400" dirty="0"/>
              <a:t>] action install (up to date)</a:t>
            </a:r>
          </a:p>
          <a:p>
            <a:r>
              <a:rPr lang="en-US" sz="2400" dirty="0"/>
              <a:t>  * service[</a:t>
            </a:r>
            <a:r>
              <a:rPr lang="en-US" sz="2400" dirty="0" err="1"/>
              <a:t>httpd</a:t>
            </a:r>
            <a:r>
              <a:rPr lang="en-US" sz="2400" dirty="0"/>
              <a:t>] action start</a:t>
            </a:r>
          </a:p>
          <a:p>
            <a:r>
              <a:rPr lang="en-US" sz="2400" dirty="0"/>
              <a:t>    - start service service[</a:t>
            </a:r>
            <a:r>
              <a:rPr lang="en-US" sz="2400" dirty="0" err="1"/>
              <a:t>httpd</a:t>
            </a:r>
            <a:r>
              <a:rPr lang="en-US" sz="2400" dirty="0"/>
              <a:t>]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apache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err="1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65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 &lt;title&gt;Apache HTTP Server Test Page powered by </a:t>
            </a:r>
            <a:r>
              <a:rPr lang="en-US" dirty="0" err="1"/>
              <a:t>CentOS</a:t>
            </a:r>
            <a:r>
              <a:rPr lang="en-US" dirty="0"/>
              <a:t>&lt;/title&gt;</a:t>
            </a:r>
          </a:p>
          <a:p>
            <a:r>
              <a:rPr lang="en-US" dirty="0"/>
              <a:t>                &lt;meta http-</a:t>
            </a:r>
            <a:r>
              <a:rPr lang="en-US" dirty="0" err="1"/>
              <a:t>equiv</a:t>
            </a:r>
            <a:r>
              <a:rPr lang="en-US" dirty="0"/>
              <a:t>="Content-Type" content="text/html; charset=UTF-8" /&gt;</a:t>
            </a:r>
          </a:p>
          <a:p>
            <a:r>
              <a:rPr lang="en-US" dirty="0"/>
              <a:t>                &lt;style type="text/</a:t>
            </a:r>
            <a:r>
              <a:rPr lang="en-US" dirty="0" err="1"/>
              <a:t>css</a:t>
            </a:r>
            <a:r>
              <a:rPr lang="en-US" dirty="0"/>
              <a:t>"&gt;</a:t>
            </a:r>
          </a:p>
          <a:p>
            <a:r>
              <a:rPr lang="en-US" dirty="0"/>
              <a:t>                        body {</a:t>
            </a:r>
          </a:p>
          <a:p>
            <a:r>
              <a:rPr lang="en-US" dirty="0"/>
              <a:t>                                background-color: #</a:t>
            </a:r>
            <a:r>
              <a:rPr lang="en-US" dirty="0" err="1"/>
              <a:t>fff</a:t>
            </a:r>
            <a:r>
              <a:rPr lang="en-US" dirty="0"/>
              <a:t>;</a:t>
            </a:r>
          </a:p>
          <a:p>
            <a:r>
              <a:rPr lang="en-US" dirty="0"/>
              <a:t>                                color: #000;</a:t>
            </a:r>
          </a:p>
          <a:p>
            <a:r>
              <a:rPr lang="en-US" dirty="0"/>
              <a:t>                                font-size: 0.9em;</a:t>
            </a:r>
          </a:p>
          <a:p>
            <a:r>
              <a:rPr lang="en-US" dirty="0"/>
              <a:t>                                font-family: sans-</a:t>
            </a:r>
            <a:r>
              <a:rPr lang="en-US" dirty="0" err="1"/>
              <a:t>serif,helvetica</a:t>
            </a:r>
            <a:r>
              <a:rPr lang="en-US" dirty="0"/>
              <a:t>;</a:t>
            </a:r>
          </a:p>
          <a:p>
            <a:r>
              <a:rPr lang="en-US" dirty="0"/>
              <a:t>                                margin: 0;</a:t>
            </a:r>
          </a:p>
          <a:p>
            <a:r>
              <a:rPr lang="en-US" dirty="0"/>
              <a:t>                                padding: 0;</a:t>
            </a:r>
          </a:p>
          <a:p>
            <a:r>
              <a:rPr lang="en-US" dirty="0"/>
              <a:t>                        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working?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configuration management?</a:t>
            </a:r>
          </a:p>
          <a:p>
            <a:r>
              <a:rPr lang="en-US" dirty="0" smtClean="0"/>
              <a:t>Experience with Chef?</a:t>
            </a:r>
          </a:p>
        </p:txBody>
      </p:sp>
    </p:spTree>
    <p:extLst>
      <p:ext uri="{BB962C8B-B14F-4D97-AF65-F5344CB8AC3E}">
        <p14:creationId xmlns:p14="http://schemas.microsoft.com/office/powerpoint/2010/main" val="132093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there yet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web server is up and running</a:t>
            </a:r>
          </a:p>
          <a:p>
            <a:r>
              <a:rPr lang="en-US" dirty="0" smtClean="0"/>
              <a:t>The default home page is being displayed, not our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94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1036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2929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64875" y="3349625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9422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64875" y="3349625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ame 7"/>
          <p:cNvSpPr/>
          <p:nvPr/>
        </p:nvSpPr>
        <p:spPr bwMode="auto">
          <a:xfrm>
            <a:off x="1984375" y="3873500"/>
            <a:ext cx="1079500" cy="2857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27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64875" y="3349625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8191500" y="3857625"/>
            <a:ext cx="904875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ame 7"/>
          <p:cNvSpPr/>
          <p:nvPr/>
        </p:nvSpPr>
        <p:spPr bwMode="auto">
          <a:xfrm>
            <a:off x="1984375" y="3873500"/>
            <a:ext cx="1079500" cy="2857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9073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Resource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Use the file resource to manage files that are present on a node, including setting or updating the contents of those files.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6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Resource - Actions</a:t>
            </a:r>
            <a:endParaRPr lang="en-US" dirty="0"/>
          </a:p>
        </p:txBody>
      </p:sp>
      <p:pic>
        <p:nvPicPr>
          <p:cNvPr id="6" name="Picture Placeholder 5" descr="file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369" b="-25369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resource_file.html#actions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7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Resource – content attribute</a:t>
            </a:r>
            <a:endParaRPr lang="en-US" dirty="0"/>
          </a:p>
        </p:txBody>
      </p:sp>
      <p:pic>
        <p:nvPicPr>
          <p:cNvPr id="5" name="Picture Placeholder 4" descr="file — Chef Docs-1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5537" b="-22553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resource_file.html#actions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recipe for apache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"&lt;h1&gt;hello world&lt;/h1&gt;\n"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0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 &amp;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6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endParaRPr lang="en-US" dirty="0"/>
          </a:p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file[/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372e08 to 43191a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2014-09-23 06:05:01.239625369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/.index.html20140923-13241-pizl64   2014-09-23 06:06:39.971626393 +0000</a:t>
            </a:r>
          </a:p>
          <a:p>
            <a:r>
              <a:rPr lang="en-US" dirty="0"/>
              <a:t>    @@ -1,2 +1,2 @@</a:t>
            </a:r>
          </a:p>
          <a:p>
            <a:r>
              <a:rPr lang="en-US" dirty="0" smtClean="0"/>
              <a:t>+</a:t>
            </a:r>
            <a:r>
              <a:rPr lang="en-US" dirty="0"/>
              <a:t>&lt;h1&gt;Hello, world!&lt;/h1&gt;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the recipe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6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&lt;h1&gt;hello world&lt;/h1&gt;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working?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85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testing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 logs in to the server and changes the file manually.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0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home page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&lt;h1&gt;Hello, You!&lt;/h1&gt;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/</a:t>
            </a:r>
            <a:r>
              <a:rPr lang="en-US" dirty="0" err="1" smtClean="0"/>
              <a:t>var</a:t>
            </a:r>
            <a:r>
              <a:rPr lang="en-US" dirty="0" smtClean="0"/>
              <a:t>/www/html/</a:t>
            </a:r>
            <a:r>
              <a:rPr lang="en-US" dirty="0" err="1" smtClean="0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it-IT" dirty="0"/>
              <a:t>&lt;h1&gt;Hello, </a:t>
            </a:r>
            <a:r>
              <a:rPr lang="it-IT" dirty="0" err="1"/>
              <a:t>You</a:t>
            </a:r>
            <a:r>
              <a:rPr lang="it-IT" dirty="0"/>
              <a:t>!&lt;/h1&gt;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working?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endParaRPr lang="en-US" dirty="0"/>
          </a:p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file[/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372e08 to 43191a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2014-09-23 06:05:01.239625369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/.index.html20140923-13241-pizl64   2014-09-23 06:06:39.971626393 +0000</a:t>
            </a:r>
          </a:p>
          <a:p>
            <a:r>
              <a:rPr lang="en-US" dirty="0"/>
              <a:t>    @@ -1,2 +1,2 @@</a:t>
            </a:r>
          </a:p>
          <a:p>
            <a:r>
              <a:rPr lang="en-US" dirty="0"/>
              <a:t>    -&lt;h1&gt;Hello, You!&lt;/h1&gt;</a:t>
            </a:r>
          </a:p>
          <a:p>
            <a:r>
              <a:rPr lang="en-US" dirty="0"/>
              <a:t>    +&lt;h1&gt;Hello, world!&lt;/h1&gt;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the recipe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Learning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 not manually change files that are being managed by Chef</a:t>
            </a:r>
          </a:p>
          <a:p>
            <a:r>
              <a:rPr lang="en-US" dirty="0" smtClean="0"/>
              <a:t>Changes always start in the code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9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Storing the home page content directly in the recipe feels wrong</a:t>
            </a:r>
          </a:p>
          <a:p>
            <a:r>
              <a:rPr lang="en-US" dirty="0" smtClean="0"/>
              <a:t>We can manage that content separately using a different resource</a:t>
            </a:r>
          </a:p>
          <a:p>
            <a:pPr lvl="1"/>
            <a:r>
              <a:rPr lang="en-US" dirty="0" err="1" smtClean="0"/>
              <a:t>cookbook_file</a:t>
            </a:r>
            <a:endParaRPr lang="en-US" dirty="0" smtClean="0"/>
          </a:p>
          <a:p>
            <a:pPr lvl="1"/>
            <a:r>
              <a:rPr lang="en-US" dirty="0" err="1"/>
              <a:t>remote_file</a:t>
            </a:r>
            <a:endParaRPr lang="en-US" dirty="0"/>
          </a:p>
          <a:p>
            <a:pPr lvl="1"/>
            <a:r>
              <a:rPr lang="en-US" dirty="0" smtClean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45165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that is used to generate files based on the variables and logic contained within the template.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90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is not capable of loading templates</a:t>
            </a:r>
          </a:p>
          <a:p>
            <a:r>
              <a:rPr lang="en-US" dirty="0" smtClean="0"/>
              <a:t>Templates do not belong in the recipe file</a:t>
            </a:r>
          </a:p>
          <a:p>
            <a:r>
              <a:rPr lang="en-US" dirty="0" smtClean="0"/>
              <a:t>It’s time to graduate to chef-client and a cookbook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3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 smtClean="0"/>
              <a:t>Describe Chef’s various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  <a:p>
            <a:pPr lvl="1"/>
            <a:r>
              <a:rPr lang="en-US" dirty="0" smtClean="0"/>
              <a:t>Verify your automation code BEFORE it runs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7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Recipes and supporting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5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cookbook is like a “package” for Chef configuration and policy</a:t>
            </a:r>
          </a:p>
          <a:p>
            <a:r>
              <a:rPr lang="en-US" dirty="0" smtClean="0"/>
              <a:t>Every cookbook will have a name &amp; version</a:t>
            </a:r>
          </a:p>
          <a:p>
            <a:r>
              <a:rPr lang="en-US" dirty="0" smtClean="0"/>
              <a:t>A cookbook can contain</a:t>
            </a:r>
          </a:p>
          <a:p>
            <a:pPr lvl="1"/>
            <a:r>
              <a:rPr lang="en-US" dirty="0" smtClean="0"/>
              <a:t>Recipes</a:t>
            </a:r>
          </a:p>
          <a:p>
            <a:pPr lvl="1"/>
            <a:r>
              <a:rPr lang="en-US" dirty="0" smtClean="0"/>
              <a:t>Files &amp; Templates</a:t>
            </a:r>
          </a:p>
          <a:p>
            <a:pPr lvl="1"/>
            <a:r>
              <a:rPr lang="en-US" dirty="0" smtClean="0"/>
              <a:t>Data attributes</a:t>
            </a:r>
          </a:p>
          <a:p>
            <a:pPr lvl="1"/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And more…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25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Typically map 1:1 to a piece of software or functionality.</a:t>
            </a:r>
          </a:p>
          <a:p>
            <a:r>
              <a:rPr lang="en-US" dirty="0" smtClean="0"/>
              <a:t>For example</a:t>
            </a:r>
          </a:p>
          <a:p>
            <a:pPr lvl="1"/>
            <a:r>
              <a:rPr lang="en-US" dirty="0" err="1" smtClean="0"/>
              <a:t>mysql</a:t>
            </a:r>
            <a:endParaRPr lang="en-US" dirty="0" smtClean="0"/>
          </a:p>
          <a:p>
            <a:pPr lvl="1"/>
            <a:r>
              <a:rPr lang="en-US" dirty="0" smtClean="0"/>
              <a:t>users</a:t>
            </a:r>
          </a:p>
          <a:p>
            <a:pPr lvl="1"/>
            <a:r>
              <a:rPr lang="en-US" dirty="0" err="1" smtClean="0"/>
              <a:t>sercurity</a:t>
            </a:r>
            <a:endParaRPr lang="en-US" dirty="0" smtClean="0"/>
          </a:p>
          <a:p>
            <a:pPr lvl="1"/>
            <a:r>
              <a:rPr lang="en-US" dirty="0" smtClean="0"/>
              <a:t>apache</a:t>
            </a:r>
          </a:p>
          <a:p>
            <a:pPr lvl="1"/>
            <a:r>
              <a:rPr lang="en-US" dirty="0" err="1" smtClean="0"/>
              <a:t>ntp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023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 code into distributable units</a:t>
            </a:r>
          </a:p>
          <a:p>
            <a:r>
              <a:rPr lang="en-US" dirty="0" smtClean="0"/>
              <a:t>Version the code and the packages</a:t>
            </a:r>
          </a:p>
          <a:p>
            <a:r>
              <a:rPr lang="en-US" dirty="0" smtClean="0"/>
              <a:t>Separate data and policy</a:t>
            </a:r>
          </a:p>
          <a:p>
            <a:pPr lvl="1"/>
            <a:r>
              <a:rPr lang="en-US" dirty="0" smtClean="0"/>
              <a:t>The web server should have a home page</a:t>
            </a:r>
          </a:p>
          <a:p>
            <a:pPr lvl="1"/>
            <a:r>
              <a:rPr lang="en-US" dirty="0" smtClean="0"/>
              <a:t>The home page should have specific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</a:t>
            </a:r>
            <a:r>
              <a:rPr lang="en-US" sz="3700" dirty="0"/>
              <a:t>3</a:t>
            </a:r>
            <a:r>
              <a:rPr lang="en-US" sz="3700" dirty="0" smtClean="0"/>
              <a:t> – Manage the homepage content separately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Storing the home page content in the recipe is unmanageable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The home page is stored in it’s own file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047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chef-repo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Managing infrastructure as code means storing that code in a version control system</a:t>
            </a:r>
          </a:p>
          <a:p>
            <a:r>
              <a:rPr lang="en-US" dirty="0" smtClean="0"/>
              <a:t>Any version control system will do but…</a:t>
            </a:r>
          </a:p>
          <a:p>
            <a:pPr lvl="1"/>
            <a:r>
              <a:rPr lang="en-US" dirty="0" smtClean="0"/>
              <a:t>Chef community prefers and recommends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Many tools support </a:t>
            </a:r>
            <a:r>
              <a:rPr lang="en-US" dirty="0" err="1" smtClean="0"/>
              <a:t>git</a:t>
            </a:r>
            <a:r>
              <a:rPr lang="en-US" dirty="0" smtClean="0"/>
              <a:t> by 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5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</a:t>
            </a:r>
            <a:r>
              <a:rPr lang="en-US" dirty="0" smtClean="0"/>
              <a:t>question</a:t>
            </a:r>
            <a:endParaRPr lang="en-US" dirty="0" smtClean="0"/>
          </a:p>
          <a:p>
            <a:r>
              <a:rPr lang="en-US" dirty="0" smtClean="0"/>
              <a:t>The answer is easy:</a:t>
            </a:r>
          </a:p>
        </p:txBody>
      </p:sp>
    </p:spTree>
    <p:extLst>
      <p:ext uri="{BB962C8B-B14F-4D97-AF65-F5344CB8AC3E}">
        <p14:creationId xmlns:p14="http://schemas.microsoft.com/office/powerpoint/2010/main" val="421788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095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pPr lvl="1"/>
            <a:endParaRPr lang="en-US" dirty="0"/>
          </a:p>
          <a:p>
            <a:r>
              <a:rPr lang="en-US" dirty="0" smtClean="0"/>
              <a:t>Two options are common:</a:t>
            </a:r>
          </a:p>
          <a:p>
            <a:pPr lvl="1"/>
            <a:r>
              <a:rPr lang="en-US" dirty="0" smtClean="0"/>
              <a:t>Monolithic Repository</a:t>
            </a:r>
          </a:p>
          <a:p>
            <a:pPr lvl="1"/>
            <a:r>
              <a:rPr lang="en-US" dirty="0" smtClean="0"/>
              <a:t>Independent Software Projects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265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Repository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of your Chef related source code tracked in one source code repository</a:t>
            </a:r>
          </a:p>
          <a:p>
            <a:r>
              <a:rPr lang="en-US" dirty="0" smtClean="0"/>
              <a:t>External dependencies are made with built-in vendor branches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8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7428</TotalTime>
  <Words>11764</Words>
  <Application>Microsoft Macintosh PowerPoint</Application>
  <PresentationFormat>Custom</PresentationFormat>
  <Paragraphs>1684</Paragraphs>
  <Slides>247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247</vt:i4>
      </vt:variant>
    </vt:vector>
  </HeadingPairs>
  <TitlesOfParts>
    <vt:vector size="248" baseType="lpstr">
      <vt:lpstr>LearnChef-PowerPoint-Template</vt:lpstr>
      <vt:lpstr>Introduction to Chef</vt:lpstr>
      <vt:lpstr>Prerequisites</vt:lpstr>
      <vt:lpstr>Introductions</vt:lpstr>
      <vt:lpstr>Instructor</vt:lpstr>
      <vt:lpstr>Lab Assistants</vt:lpstr>
      <vt:lpstr>Hello!</vt:lpstr>
      <vt:lpstr>Hello!</vt:lpstr>
      <vt:lpstr>Course Objectives &amp; Style</vt:lpstr>
      <vt:lpstr>Course Objectives</vt:lpstr>
      <vt:lpstr>Learning Chef</vt:lpstr>
      <vt:lpstr>Chef is a Language</vt:lpstr>
      <vt:lpstr>Training is a discussion</vt:lpstr>
      <vt:lpstr>Just an Introduction</vt:lpstr>
      <vt:lpstr>Class Logistics</vt:lpstr>
      <vt:lpstr>Class Logistics</vt:lpstr>
      <vt:lpstr>Agenda</vt:lpstr>
      <vt:lpstr>Agenda</vt:lpstr>
      <vt:lpstr>Breaks!</vt:lpstr>
      <vt:lpstr>Prerequisites</vt:lpstr>
      <vt:lpstr>Slides, Code, Questions, etc.</vt:lpstr>
      <vt:lpstr>Overview of Chef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 </vt:lpstr>
      <vt:lpstr>Policy-based</vt:lpstr>
      <vt:lpstr>Resources</vt:lpstr>
      <vt:lpstr>Resources</vt:lpstr>
      <vt:lpstr>Lab 1 – Install a text editor</vt:lpstr>
      <vt:lpstr>What’s up with the card?</vt:lpstr>
      <vt:lpstr>Login to your lab machine</vt:lpstr>
      <vt:lpstr>Welcome to your workstation</vt:lpstr>
      <vt:lpstr>Is $EDITOR installed?</vt:lpstr>
      <vt:lpstr>chef-apply</vt:lpstr>
      <vt:lpstr>What does chef-apply do?</vt:lpstr>
      <vt:lpstr>Install vim</vt:lpstr>
      <vt:lpstr>Install emacs</vt:lpstr>
      <vt:lpstr>Install nano</vt:lpstr>
      <vt:lpstr>Resources</vt:lpstr>
      <vt:lpstr>Install $EDITOR again with chef-apply</vt:lpstr>
      <vt:lpstr>Resources – Test and Repair</vt:lpstr>
      <vt:lpstr>Recipes</vt:lpstr>
      <vt:lpstr>Lab 2 – Serve our homepage</vt:lpstr>
      <vt:lpstr>What is our desired state?</vt:lpstr>
      <vt:lpstr>What is required to meet this state?</vt:lpstr>
      <vt:lpstr>Recipe</vt:lpstr>
      <vt:lpstr>Create learnchef/lab2 directory</vt:lpstr>
      <vt:lpstr>Move to the learnchef/lab2 directory</vt:lpstr>
      <vt:lpstr>Is there a web server?</vt:lpstr>
      <vt:lpstr>Write a recipe for apache</vt:lpstr>
      <vt:lpstr>Apply the apache recipe</vt:lpstr>
      <vt:lpstr>chef-apply a recipe</vt:lpstr>
      <vt:lpstr>Is it working?</vt:lpstr>
      <vt:lpstr>Write a recipe for apache</vt:lpstr>
      <vt:lpstr>Apply the apache recipe</vt:lpstr>
      <vt:lpstr>Is it working?</vt:lpstr>
      <vt:lpstr>Apply the apache recipe</vt:lpstr>
      <vt:lpstr>Apply the apache recipe</vt:lpstr>
      <vt:lpstr>The service resource</vt:lpstr>
      <vt:lpstr>Resources</vt:lpstr>
      <vt:lpstr>Why did the package resource work?</vt:lpstr>
      <vt:lpstr>Why did the package resource work?</vt:lpstr>
      <vt:lpstr>Write a recipe for apache</vt:lpstr>
      <vt:lpstr>Apply the apache recipe</vt:lpstr>
      <vt:lpstr>Is it working?</vt:lpstr>
      <vt:lpstr>Not there yet</vt:lpstr>
      <vt:lpstr>What resource should we use?</vt:lpstr>
      <vt:lpstr>What resource should we use?</vt:lpstr>
      <vt:lpstr>What resource should we use?</vt:lpstr>
      <vt:lpstr>What resource should we use?</vt:lpstr>
      <vt:lpstr>What resource should we use?</vt:lpstr>
      <vt:lpstr>File Resource</vt:lpstr>
      <vt:lpstr>File Resource - Actions</vt:lpstr>
      <vt:lpstr>File Resource – content attribute</vt:lpstr>
      <vt:lpstr>Write a recipe for apache</vt:lpstr>
      <vt:lpstr>Re-apply the recipe</vt:lpstr>
      <vt:lpstr>Is it working?</vt:lpstr>
      <vt:lpstr>Scenario testing</vt:lpstr>
      <vt:lpstr>Change the home page</vt:lpstr>
      <vt:lpstr>Is it working?</vt:lpstr>
      <vt:lpstr>Re-apply the recipe</vt:lpstr>
      <vt:lpstr>Key Learning</vt:lpstr>
      <vt:lpstr>Separating data from policy</vt:lpstr>
      <vt:lpstr>Template resource</vt:lpstr>
      <vt:lpstr>Problem!</vt:lpstr>
      <vt:lpstr>Cookbooks</vt:lpstr>
      <vt:lpstr>Cookbooks</vt:lpstr>
      <vt:lpstr>Cookbooks</vt:lpstr>
      <vt:lpstr>Infrastructure as Code</vt:lpstr>
      <vt:lpstr>Lab 3 – Manage the homepage content separately</vt:lpstr>
      <vt:lpstr>chef-repo</vt:lpstr>
      <vt:lpstr>How many git repos?</vt:lpstr>
      <vt:lpstr>How many git repos?</vt:lpstr>
      <vt:lpstr>How many git repos?</vt:lpstr>
      <vt:lpstr>Monolithic Repository</vt:lpstr>
      <vt:lpstr>Independent Software Projects</vt:lpstr>
      <vt:lpstr>chef</vt:lpstr>
      <vt:lpstr>Lab 3 – Manage the homepage content separately</vt:lpstr>
      <vt:lpstr>Lab 3 – Manage the homepage content separately</vt:lpstr>
      <vt:lpstr>What can chef generate?</vt:lpstr>
      <vt:lpstr>How do we generate a repo?</vt:lpstr>
      <vt:lpstr>A few questions…</vt:lpstr>
      <vt:lpstr>Create a directory</vt:lpstr>
      <vt:lpstr>Install git</vt:lpstr>
      <vt:lpstr>Install git</vt:lpstr>
      <vt:lpstr>Install git</vt:lpstr>
      <vt:lpstr>Install git</vt:lpstr>
      <vt:lpstr>Lab 3 – Manage the homepage content separately</vt:lpstr>
      <vt:lpstr>Go home!</vt:lpstr>
      <vt:lpstr>Create a chef-repo</vt:lpstr>
      <vt:lpstr>Commit this chef-repo to git</vt:lpstr>
      <vt:lpstr>PowerPoint Presentation</vt:lpstr>
      <vt:lpstr>Commit this chef-repo to git</vt:lpstr>
      <vt:lpstr>Commit this chef-repo to git</vt:lpstr>
      <vt:lpstr>Lab 3 – Manage the homepage content separately</vt:lpstr>
      <vt:lpstr>Create an apache cookbook</vt:lpstr>
      <vt:lpstr>Create an apache cookbook</vt:lpstr>
      <vt:lpstr>Create an apache cookbook</vt:lpstr>
      <vt:lpstr>Create new git repo for this cookbook</vt:lpstr>
      <vt:lpstr>Create new git repo for this cookbook</vt:lpstr>
      <vt:lpstr>Commit the initial cookbook</vt:lpstr>
      <vt:lpstr>Commit the initial cookbook</vt:lpstr>
      <vt:lpstr>Write the default recipe</vt:lpstr>
      <vt:lpstr>Wait a tick!</vt:lpstr>
      <vt:lpstr>Replace the file resource</vt:lpstr>
      <vt:lpstr>Template resource</vt:lpstr>
      <vt:lpstr>Create a new template file</vt:lpstr>
      <vt:lpstr>Let’s create a template!</vt:lpstr>
      <vt:lpstr>Go to the chef-repo</vt:lpstr>
      <vt:lpstr>Let’s create a template!</vt:lpstr>
      <vt:lpstr>Check the template</vt:lpstr>
      <vt:lpstr>Lab 3 – Manage the homepage content separately</vt:lpstr>
      <vt:lpstr>Verify the changes</vt:lpstr>
      <vt:lpstr>Verify the changes</vt:lpstr>
      <vt:lpstr>Ensuring desired state</vt:lpstr>
      <vt:lpstr>chef-client</vt:lpstr>
      <vt:lpstr>chef-client modes</vt:lpstr>
      <vt:lpstr>chef-client privileges</vt:lpstr>
      <vt:lpstr>Desired State</vt:lpstr>
      <vt:lpstr>Run List</vt:lpstr>
      <vt:lpstr>Run List</vt:lpstr>
      <vt:lpstr>Run List</vt:lpstr>
      <vt:lpstr>Run List</vt:lpstr>
      <vt:lpstr>Run List</vt:lpstr>
      <vt:lpstr>Lab 4 – Verify the cookbook</vt:lpstr>
      <vt:lpstr>Run chef-client with a run list</vt:lpstr>
      <vt:lpstr>Verify the home page</vt:lpstr>
      <vt:lpstr>Infrastructure State</vt:lpstr>
      <vt:lpstr>Node Object</vt:lpstr>
      <vt:lpstr>Node state</vt:lpstr>
      <vt:lpstr>New directory:  nodes</vt:lpstr>
      <vt:lpstr>Explore the node’s .json file</vt:lpstr>
      <vt:lpstr>ohai</vt:lpstr>
      <vt:lpstr>Run ohai</vt:lpstr>
      <vt:lpstr>Use ohai to find the platform</vt:lpstr>
      <vt:lpstr>Find the platform in the node object</vt:lpstr>
      <vt:lpstr>Lab 5 – Read node attributes in our policy</vt:lpstr>
      <vt:lpstr>Display node attributes</vt:lpstr>
      <vt:lpstr>Display node attributes</vt:lpstr>
      <vt:lpstr>Display node attributes</vt:lpstr>
      <vt:lpstr>Display node attributes</vt:lpstr>
      <vt:lpstr>Display node attributes</vt:lpstr>
      <vt:lpstr>Verify the change</vt:lpstr>
      <vt:lpstr>Verify the change</vt:lpstr>
      <vt:lpstr>Custom node attributes</vt:lpstr>
      <vt:lpstr>Lab 6 - Create a custom node attribute </vt:lpstr>
      <vt:lpstr>Lab 6 - Create a custom node attribute </vt:lpstr>
      <vt:lpstr>chef can generate attributes</vt:lpstr>
      <vt:lpstr>Generate attribute</vt:lpstr>
      <vt:lpstr>Create an attribute</vt:lpstr>
      <vt:lpstr>Update the home page</vt:lpstr>
      <vt:lpstr>Verify the change</vt:lpstr>
      <vt:lpstr>Verify the change</vt:lpstr>
      <vt:lpstr>Faster Feedback</vt:lpstr>
      <vt:lpstr>Our process</vt:lpstr>
      <vt:lpstr>Faster Feedback</vt:lpstr>
      <vt:lpstr>The pedantries of testing</vt:lpstr>
      <vt:lpstr>Chef Testing</vt:lpstr>
      <vt:lpstr>Chef client success status</vt:lpstr>
      <vt:lpstr>Chef client success status</vt:lpstr>
      <vt:lpstr>Chef client success status</vt:lpstr>
      <vt:lpstr>Test Kitchen</vt:lpstr>
      <vt:lpstr>.kitchen.yml</vt:lpstr>
      <vt:lpstr>Update .kitchen.yml</vt:lpstr>
      <vt:lpstr>Docker</vt:lpstr>
      <vt:lpstr>Verify docker</vt:lpstr>
      <vt:lpstr>kitchen-docker gem</vt:lpstr>
      <vt:lpstr>Verify kitchen-docker is installed</vt:lpstr>
      <vt:lpstr>Lab 7 – Verify chef-client success</vt:lpstr>
      <vt:lpstr>Move to the apache cookbook directory</vt:lpstr>
      <vt:lpstr>List the Test Kitchens </vt:lpstr>
      <vt:lpstr>Create the kitchen</vt:lpstr>
      <vt:lpstr>Converge:  run chef in the kitchen</vt:lpstr>
      <vt:lpstr>Break the cookbook</vt:lpstr>
      <vt:lpstr>Re-converge</vt:lpstr>
      <vt:lpstr>Fix the cookbook</vt:lpstr>
      <vt:lpstr>Converge:  run chef in the kitchen</vt:lpstr>
      <vt:lpstr>Chef Testing</vt:lpstr>
      <vt:lpstr>Lab 8 – Verify the node</vt:lpstr>
      <vt:lpstr>Manually Inspect with kitchen login</vt:lpstr>
      <vt:lpstr>Manually Inspect with kitchen login</vt:lpstr>
      <vt:lpstr>Manually Inspect with kitchen login</vt:lpstr>
      <vt:lpstr>Manually Inspect with kitchen login</vt:lpstr>
      <vt:lpstr>Serverspec</vt:lpstr>
      <vt:lpstr>Create directory for serverspec tests</vt:lpstr>
      <vt:lpstr>Write a Serverspec test</vt:lpstr>
      <vt:lpstr>Destroy the existing kitchen</vt:lpstr>
      <vt:lpstr>Verify the kitchen</vt:lpstr>
      <vt:lpstr>Extend the Serverspec test</vt:lpstr>
      <vt:lpstr>Verify the kitchen</vt:lpstr>
      <vt:lpstr>Change the test</vt:lpstr>
      <vt:lpstr>Verify the kitchen</vt:lpstr>
      <vt:lpstr>Reset the Serverspec test</vt:lpstr>
      <vt:lpstr>Kitchen Workflow</vt:lpstr>
      <vt:lpstr>Chef Testing</vt:lpstr>
      <vt:lpstr>Lab 9 – Verify the resources</vt:lpstr>
      <vt:lpstr>ChefSpec</vt:lpstr>
      <vt:lpstr>Make a directory for our ChefSpec tests</vt:lpstr>
      <vt:lpstr>Write a ChefSpec test</vt:lpstr>
      <vt:lpstr>Run the ChefSpec tests</vt:lpstr>
      <vt:lpstr>Break the cookbook</vt:lpstr>
      <vt:lpstr>Run the ChefSpec tests</vt:lpstr>
      <vt:lpstr>Fix the cookbook</vt:lpstr>
      <vt:lpstr>Chef Testing</vt:lpstr>
      <vt:lpstr>Foodcritic</vt:lpstr>
      <vt:lpstr>Change our recipe</vt:lpstr>
      <vt:lpstr>Run Foodcritic</vt:lpstr>
      <vt:lpstr>Chef Testing</vt:lpstr>
      <vt:lpstr>Wrap Up</vt:lpstr>
      <vt:lpstr>Course Objectives</vt:lpstr>
      <vt:lpstr>Tool Survey</vt:lpstr>
      <vt:lpstr>Vocabulary</vt:lpstr>
      <vt:lpstr>Resources</vt:lpstr>
      <vt:lpstr>Repository Layout</vt:lpstr>
      <vt:lpstr>But wait…</vt:lpstr>
      <vt:lpstr>Further Resources</vt:lpstr>
      <vt:lpstr>Training in DC</vt:lpstr>
      <vt:lpstr>Chef Fundamentals Q &amp; A Forum</vt:lpstr>
      <vt:lpstr>A list of URLs</vt:lpstr>
      <vt:lpstr>Food Fight Show</vt:lpstr>
      <vt:lpstr>getchef.com/summit</vt:lpstr>
      <vt:lpstr>Local Meetup Groups</vt:lpstr>
      <vt:lpstr>What questions do you have?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479</cp:revision>
  <cp:lastPrinted>2014-09-24T13:23:59Z</cp:lastPrinted>
  <dcterms:created xsi:type="dcterms:W3CDTF">2012-09-13T17:36:07Z</dcterms:created>
  <dcterms:modified xsi:type="dcterms:W3CDTF">2014-09-24T21:32:59Z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